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Lst>
  <p:notesMasterIdLst>
    <p:notesMasterId r:id="rId48"/>
  </p:notesMasterIdLst>
  <p:sldIdLst>
    <p:sldId id="343" r:id="rId2"/>
    <p:sldId id="344" r:id="rId3"/>
    <p:sldId id="337" r:id="rId4"/>
    <p:sldId id="285" r:id="rId5"/>
    <p:sldId id="338" r:id="rId6"/>
    <p:sldId id="287" r:id="rId7"/>
    <p:sldId id="257" r:id="rId8"/>
    <p:sldId id="258" r:id="rId9"/>
    <p:sldId id="261" r:id="rId10"/>
    <p:sldId id="286" r:id="rId11"/>
    <p:sldId id="262" r:id="rId12"/>
    <p:sldId id="264" r:id="rId13"/>
    <p:sldId id="265" r:id="rId14"/>
    <p:sldId id="263" r:id="rId15"/>
    <p:sldId id="266" r:id="rId16"/>
    <p:sldId id="267" r:id="rId17"/>
    <p:sldId id="268" r:id="rId18"/>
    <p:sldId id="340" r:id="rId19"/>
    <p:sldId id="289" r:id="rId20"/>
    <p:sldId id="290" r:id="rId21"/>
    <p:sldId id="291" r:id="rId22"/>
    <p:sldId id="269" r:id="rId23"/>
    <p:sldId id="270" r:id="rId24"/>
    <p:sldId id="271" r:id="rId25"/>
    <p:sldId id="274" r:id="rId26"/>
    <p:sldId id="272" r:id="rId27"/>
    <p:sldId id="275" r:id="rId28"/>
    <p:sldId id="273" r:id="rId29"/>
    <p:sldId id="339" r:id="rId30"/>
    <p:sldId id="276" r:id="rId31"/>
    <p:sldId id="300" r:id="rId32"/>
    <p:sldId id="282" r:id="rId33"/>
    <p:sldId id="341" r:id="rId34"/>
    <p:sldId id="303" r:id="rId35"/>
    <p:sldId id="305" r:id="rId36"/>
    <p:sldId id="304" r:id="rId37"/>
    <p:sldId id="306" r:id="rId38"/>
    <p:sldId id="307" r:id="rId39"/>
    <p:sldId id="293" r:id="rId40"/>
    <p:sldId id="294" r:id="rId41"/>
    <p:sldId id="342" r:id="rId42"/>
    <p:sldId id="292" r:id="rId43"/>
    <p:sldId id="296" r:id="rId44"/>
    <p:sldId id="297" r:id="rId45"/>
    <p:sldId id="301" r:id="rId46"/>
    <p:sldId id="34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61D13E-DEA5-4722-A227-CD51C5B75AD7}" v="9" dt="2021-10-18T15:14:06.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792" autoAdjust="0"/>
  </p:normalViewPr>
  <p:slideViewPr>
    <p:cSldViewPr snapToGrid="0" snapToObjects="1">
      <p:cViewPr varScale="1">
        <p:scale>
          <a:sx n="71" d="100"/>
          <a:sy n="71" d="100"/>
        </p:scale>
        <p:origin x="388" y="60"/>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uka Mohanraj" userId="1e2ef1a2-791d-4e3a-9512-7cfb920dac40" providerId="ADAL" clId="{A261D13E-DEA5-4722-A227-CD51C5B75AD7}"/>
    <pc:docChg chg="undo custSel addSld delSld modSld">
      <pc:chgData name="Renuka Mohanraj" userId="1e2ef1a2-791d-4e3a-9512-7cfb920dac40" providerId="ADAL" clId="{A261D13E-DEA5-4722-A227-CD51C5B75AD7}" dt="2021-10-18T15:15:10.388" v="679" actId="20577"/>
      <pc:docMkLst>
        <pc:docMk/>
      </pc:docMkLst>
      <pc:sldChg chg="modSp mod">
        <pc:chgData name="Renuka Mohanraj" userId="1e2ef1a2-791d-4e3a-9512-7cfb920dac40" providerId="ADAL" clId="{A261D13E-DEA5-4722-A227-CD51C5B75AD7}" dt="2021-10-17T20:01:14.467" v="81" actId="403"/>
        <pc:sldMkLst>
          <pc:docMk/>
          <pc:sldMk cId="966144638" sldId="303"/>
        </pc:sldMkLst>
        <pc:spChg chg="mod">
          <ac:chgData name="Renuka Mohanraj" userId="1e2ef1a2-791d-4e3a-9512-7cfb920dac40" providerId="ADAL" clId="{A261D13E-DEA5-4722-A227-CD51C5B75AD7}" dt="2021-10-17T20:01:14.467" v="81" actId="403"/>
          <ac:spMkLst>
            <pc:docMk/>
            <pc:sldMk cId="966144638" sldId="303"/>
            <ac:spMk id="2" creationId="{00000000-0000-0000-0000-000000000000}"/>
          </ac:spMkLst>
        </pc:spChg>
        <pc:spChg chg="mod">
          <ac:chgData name="Renuka Mohanraj" userId="1e2ef1a2-791d-4e3a-9512-7cfb920dac40" providerId="ADAL" clId="{A261D13E-DEA5-4722-A227-CD51C5B75AD7}" dt="2021-10-17T20:01:05.506" v="80" actId="14100"/>
          <ac:spMkLst>
            <pc:docMk/>
            <pc:sldMk cId="966144638" sldId="303"/>
            <ac:spMk id="3" creationId="{00000000-0000-0000-0000-000000000000}"/>
          </ac:spMkLst>
        </pc:spChg>
      </pc:sldChg>
      <pc:sldChg chg="addSp delSp modSp add mod">
        <pc:chgData name="Renuka Mohanraj" userId="1e2ef1a2-791d-4e3a-9512-7cfb920dac40" providerId="ADAL" clId="{A261D13E-DEA5-4722-A227-CD51C5B75AD7}" dt="2021-10-17T20:23:38.582" v="579" actId="403"/>
        <pc:sldMkLst>
          <pc:docMk/>
          <pc:sldMk cId="850145458" sldId="304"/>
        </pc:sldMkLst>
        <pc:spChg chg="mod">
          <ac:chgData name="Renuka Mohanraj" userId="1e2ef1a2-791d-4e3a-9512-7cfb920dac40" providerId="ADAL" clId="{A261D13E-DEA5-4722-A227-CD51C5B75AD7}" dt="2021-10-17T20:19:47.134" v="492" actId="1076"/>
          <ac:spMkLst>
            <pc:docMk/>
            <pc:sldMk cId="850145458" sldId="304"/>
            <ac:spMk id="2" creationId="{00000000-0000-0000-0000-000000000000}"/>
          </ac:spMkLst>
        </pc:spChg>
        <pc:spChg chg="mod">
          <ac:chgData name="Renuka Mohanraj" userId="1e2ef1a2-791d-4e3a-9512-7cfb920dac40" providerId="ADAL" clId="{A261D13E-DEA5-4722-A227-CD51C5B75AD7}" dt="2021-10-17T20:23:38.582" v="579" actId="403"/>
          <ac:spMkLst>
            <pc:docMk/>
            <pc:sldMk cId="850145458" sldId="304"/>
            <ac:spMk id="3" creationId="{00000000-0000-0000-0000-000000000000}"/>
          </ac:spMkLst>
        </pc:spChg>
        <pc:spChg chg="add del">
          <ac:chgData name="Renuka Mohanraj" userId="1e2ef1a2-791d-4e3a-9512-7cfb920dac40" providerId="ADAL" clId="{A261D13E-DEA5-4722-A227-CD51C5B75AD7}" dt="2021-10-17T20:09:27.204" v="296"/>
          <ac:spMkLst>
            <pc:docMk/>
            <pc:sldMk cId="850145458" sldId="304"/>
            <ac:spMk id="4" creationId="{3EA2573D-6D47-4CDC-A46A-C31D44694332}"/>
          </ac:spMkLst>
        </pc:spChg>
        <pc:spChg chg="add del">
          <ac:chgData name="Renuka Mohanraj" userId="1e2ef1a2-791d-4e3a-9512-7cfb920dac40" providerId="ADAL" clId="{A261D13E-DEA5-4722-A227-CD51C5B75AD7}" dt="2021-10-17T20:23:07.594" v="565"/>
          <ac:spMkLst>
            <pc:docMk/>
            <pc:sldMk cId="850145458" sldId="304"/>
            <ac:spMk id="5" creationId="{0F9FC9DE-E6B3-47F4-8D07-36C287329BB4}"/>
          </ac:spMkLst>
        </pc:spChg>
      </pc:sldChg>
      <pc:sldChg chg="del">
        <pc:chgData name="Renuka Mohanraj" userId="1e2ef1a2-791d-4e3a-9512-7cfb920dac40" providerId="ADAL" clId="{A261D13E-DEA5-4722-A227-CD51C5B75AD7}" dt="2021-10-17T20:07:31.510" v="162" actId="2696"/>
        <pc:sldMkLst>
          <pc:docMk/>
          <pc:sldMk cId="1493381572" sldId="304"/>
        </pc:sldMkLst>
      </pc:sldChg>
      <pc:sldChg chg="addSp delSp modSp mod">
        <pc:chgData name="Renuka Mohanraj" userId="1e2ef1a2-791d-4e3a-9512-7cfb920dac40" providerId="ADAL" clId="{A261D13E-DEA5-4722-A227-CD51C5B75AD7}" dt="2021-10-17T20:07:24.970" v="161" actId="1076"/>
        <pc:sldMkLst>
          <pc:docMk/>
          <pc:sldMk cId="1566476199" sldId="305"/>
        </pc:sldMkLst>
        <pc:spChg chg="mod">
          <ac:chgData name="Renuka Mohanraj" userId="1e2ef1a2-791d-4e3a-9512-7cfb920dac40" providerId="ADAL" clId="{A261D13E-DEA5-4722-A227-CD51C5B75AD7}" dt="2021-10-17T20:07:20.386" v="160" actId="1076"/>
          <ac:spMkLst>
            <pc:docMk/>
            <pc:sldMk cId="1566476199" sldId="305"/>
            <ac:spMk id="3" creationId="{00000000-0000-0000-0000-000000000000}"/>
          </ac:spMkLst>
        </pc:spChg>
        <pc:spChg chg="mod">
          <ac:chgData name="Renuka Mohanraj" userId="1e2ef1a2-791d-4e3a-9512-7cfb920dac40" providerId="ADAL" clId="{A261D13E-DEA5-4722-A227-CD51C5B75AD7}" dt="2021-10-17T20:03:25.272" v="92" actId="20577"/>
          <ac:spMkLst>
            <pc:docMk/>
            <pc:sldMk cId="1566476199" sldId="305"/>
            <ac:spMk id="4" creationId="{00000000-0000-0000-0000-000000000000}"/>
          </ac:spMkLst>
        </pc:spChg>
        <pc:spChg chg="mod">
          <ac:chgData name="Renuka Mohanraj" userId="1e2ef1a2-791d-4e3a-9512-7cfb920dac40" providerId="ADAL" clId="{A261D13E-DEA5-4722-A227-CD51C5B75AD7}" dt="2021-10-17T20:07:24.970" v="161" actId="1076"/>
          <ac:spMkLst>
            <pc:docMk/>
            <pc:sldMk cId="1566476199" sldId="305"/>
            <ac:spMk id="7" creationId="{00000000-0000-0000-0000-000000000000}"/>
          </ac:spMkLst>
        </pc:spChg>
        <pc:spChg chg="mod">
          <ac:chgData name="Renuka Mohanraj" userId="1e2ef1a2-791d-4e3a-9512-7cfb920dac40" providerId="ADAL" clId="{A261D13E-DEA5-4722-A227-CD51C5B75AD7}" dt="2021-10-17T20:05:23.655" v="103" actId="20577"/>
          <ac:spMkLst>
            <pc:docMk/>
            <pc:sldMk cId="1566476199" sldId="305"/>
            <ac:spMk id="10" creationId="{00000000-0000-0000-0000-000000000000}"/>
          </ac:spMkLst>
        </pc:spChg>
        <pc:spChg chg="mod">
          <ac:chgData name="Renuka Mohanraj" userId="1e2ef1a2-791d-4e3a-9512-7cfb920dac40" providerId="ADAL" clId="{A261D13E-DEA5-4722-A227-CD51C5B75AD7}" dt="2021-10-17T20:06:13.658" v="155" actId="20577"/>
          <ac:spMkLst>
            <pc:docMk/>
            <pc:sldMk cId="1566476199" sldId="305"/>
            <ac:spMk id="11" creationId="{00000000-0000-0000-0000-000000000000}"/>
          </ac:spMkLst>
        </pc:spChg>
        <pc:spChg chg="mod">
          <ac:chgData name="Renuka Mohanraj" userId="1e2ef1a2-791d-4e3a-9512-7cfb920dac40" providerId="ADAL" clId="{A261D13E-DEA5-4722-A227-CD51C5B75AD7}" dt="2021-10-17T20:06:07.510" v="150" actId="14100"/>
          <ac:spMkLst>
            <pc:docMk/>
            <pc:sldMk cId="1566476199" sldId="305"/>
            <ac:spMk id="12" creationId="{00000000-0000-0000-0000-000000000000}"/>
          </ac:spMkLst>
        </pc:spChg>
        <pc:picChg chg="del">
          <ac:chgData name="Renuka Mohanraj" userId="1e2ef1a2-791d-4e3a-9512-7cfb920dac40" providerId="ADAL" clId="{A261D13E-DEA5-4722-A227-CD51C5B75AD7}" dt="2021-10-17T20:03:14.091" v="82" actId="478"/>
          <ac:picMkLst>
            <pc:docMk/>
            <pc:sldMk cId="1566476199" sldId="305"/>
            <ac:picMk id="5" creationId="{EBB99142-4491-41EC-99D3-670180B7F36D}"/>
          </ac:picMkLst>
        </pc:picChg>
        <pc:picChg chg="add mod">
          <ac:chgData name="Renuka Mohanraj" userId="1e2ef1a2-791d-4e3a-9512-7cfb920dac40" providerId="ADAL" clId="{A261D13E-DEA5-4722-A227-CD51C5B75AD7}" dt="2021-10-17T20:03:20.393" v="85" actId="1076"/>
          <ac:picMkLst>
            <pc:docMk/>
            <pc:sldMk cId="1566476199" sldId="305"/>
            <ac:picMk id="6" creationId="{AE7C3E2E-AC7E-43EA-866D-71C464F374E0}"/>
          </ac:picMkLst>
        </pc:picChg>
        <pc:picChg chg="add mod">
          <ac:chgData name="Renuka Mohanraj" userId="1e2ef1a2-791d-4e3a-9512-7cfb920dac40" providerId="ADAL" clId="{A261D13E-DEA5-4722-A227-CD51C5B75AD7}" dt="2021-10-17T20:05:17.614" v="96" actId="1076"/>
          <ac:picMkLst>
            <pc:docMk/>
            <pc:sldMk cId="1566476199" sldId="305"/>
            <ac:picMk id="9" creationId="{E10A54A6-68A0-43CC-9CB2-D1E9F9D03129}"/>
          </ac:picMkLst>
        </pc:picChg>
        <pc:picChg chg="del">
          <ac:chgData name="Renuka Mohanraj" userId="1e2ef1a2-791d-4e3a-9512-7cfb920dac40" providerId="ADAL" clId="{A261D13E-DEA5-4722-A227-CD51C5B75AD7}" dt="2021-10-17T20:03:28.314" v="93" actId="478"/>
          <ac:picMkLst>
            <pc:docMk/>
            <pc:sldMk cId="1566476199" sldId="305"/>
            <ac:picMk id="13" creationId="{1A779D24-A53A-4B3C-88D0-B771B88EF464}"/>
          </ac:picMkLst>
        </pc:picChg>
        <pc:picChg chg="del">
          <ac:chgData name="Renuka Mohanraj" userId="1e2ef1a2-791d-4e3a-9512-7cfb920dac40" providerId="ADAL" clId="{A261D13E-DEA5-4722-A227-CD51C5B75AD7}" dt="2021-10-17T20:06:16.742" v="156" actId="478"/>
          <ac:picMkLst>
            <pc:docMk/>
            <pc:sldMk cId="1566476199" sldId="305"/>
            <ac:picMk id="15" creationId="{A84C8E46-F8D6-4292-B733-0BD1CD8DCD38}"/>
          </ac:picMkLst>
        </pc:picChg>
        <pc:picChg chg="add mod">
          <ac:chgData name="Renuka Mohanraj" userId="1e2ef1a2-791d-4e3a-9512-7cfb920dac40" providerId="ADAL" clId="{A261D13E-DEA5-4722-A227-CD51C5B75AD7}" dt="2021-10-17T20:07:09.681" v="159" actId="1076"/>
          <ac:picMkLst>
            <pc:docMk/>
            <pc:sldMk cId="1566476199" sldId="305"/>
            <ac:picMk id="16" creationId="{D850F326-4285-4F24-83FF-4103C53BCFA9}"/>
          </ac:picMkLst>
        </pc:picChg>
      </pc:sldChg>
      <pc:sldChg chg="addSp modSp mod">
        <pc:chgData name="Renuka Mohanraj" userId="1e2ef1a2-791d-4e3a-9512-7cfb920dac40" providerId="ADAL" clId="{A261D13E-DEA5-4722-A227-CD51C5B75AD7}" dt="2021-10-18T15:13:53.832" v="652" actId="6549"/>
        <pc:sldMkLst>
          <pc:docMk/>
          <pc:sldMk cId="519445000" sldId="306"/>
        </pc:sldMkLst>
        <pc:spChg chg="mod">
          <ac:chgData name="Renuka Mohanraj" userId="1e2ef1a2-791d-4e3a-9512-7cfb920dac40" providerId="ADAL" clId="{A261D13E-DEA5-4722-A227-CD51C5B75AD7}" dt="2021-10-18T15:13:53.832" v="652" actId="6549"/>
          <ac:spMkLst>
            <pc:docMk/>
            <pc:sldMk cId="519445000" sldId="306"/>
            <ac:spMk id="2" creationId="{00000000-0000-0000-0000-000000000000}"/>
          </ac:spMkLst>
        </pc:spChg>
        <pc:spChg chg="mod">
          <ac:chgData name="Renuka Mohanraj" userId="1e2ef1a2-791d-4e3a-9512-7cfb920dac40" providerId="ADAL" clId="{A261D13E-DEA5-4722-A227-CD51C5B75AD7}" dt="2021-10-17T20:18:28.384" v="489" actId="6549"/>
          <ac:spMkLst>
            <pc:docMk/>
            <pc:sldMk cId="519445000" sldId="306"/>
            <ac:spMk id="4" creationId="{00000000-0000-0000-0000-000000000000}"/>
          </ac:spMkLst>
        </pc:spChg>
        <pc:spChg chg="add mod">
          <ac:chgData name="Renuka Mohanraj" userId="1e2ef1a2-791d-4e3a-9512-7cfb920dac40" providerId="ADAL" clId="{A261D13E-DEA5-4722-A227-CD51C5B75AD7}" dt="2021-10-17T20:24:55.103" v="597" actId="14100"/>
          <ac:spMkLst>
            <pc:docMk/>
            <pc:sldMk cId="519445000" sldId="306"/>
            <ac:spMk id="5" creationId="{BC0ACCAB-5239-4F3C-9D5F-C2B9E191E901}"/>
          </ac:spMkLst>
        </pc:spChg>
      </pc:sldChg>
      <pc:sldChg chg="addSp modSp mod">
        <pc:chgData name="Renuka Mohanraj" userId="1e2ef1a2-791d-4e3a-9512-7cfb920dac40" providerId="ADAL" clId="{A261D13E-DEA5-4722-A227-CD51C5B75AD7}" dt="2021-10-18T15:15:10.388" v="679" actId="20577"/>
        <pc:sldMkLst>
          <pc:docMk/>
          <pc:sldMk cId="2728517147" sldId="307"/>
        </pc:sldMkLst>
        <pc:spChg chg="add mod">
          <ac:chgData name="Renuka Mohanraj" userId="1e2ef1a2-791d-4e3a-9512-7cfb920dac40" providerId="ADAL" clId="{A261D13E-DEA5-4722-A227-CD51C5B75AD7}" dt="2021-10-18T15:15:05.501" v="672" actId="6549"/>
          <ac:spMkLst>
            <pc:docMk/>
            <pc:sldMk cId="2728517147" sldId="307"/>
            <ac:spMk id="3" creationId="{13D2F228-926D-4923-92E7-925582BB4C4C}"/>
          </ac:spMkLst>
        </pc:spChg>
        <pc:spChg chg="mod">
          <ac:chgData name="Renuka Mohanraj" userId="1e2ef1a2-791d-4e3a-9512-7cfb920dac40" providerId="ADAL" clId="{A261D13E-DEA5-4722-A227-CD51C5B75AD7}" dt="2021-10-18T15:15:10.388" v="679" actId="20577"/>
          <ac:spMkLst>
            <pc:docMk/>
            <pc:sldMk cId="2728517147" sldId="307"/>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AEA5E-462E-4214-B14C-AF2E0915D32C}" type="datetimeFigureOut">
              <a:rPr lang="en-US" smtClean="0"/>
              <a:t>10/18/2021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7643CC-F850-44B6-AC44-C554BB0793AF}" type="slidenum">
              <a:rPr lang="en-US" smtClean="0"/>
              <a:t>‹#›</a:t>
            </a:fld>
            <a:endParaRPr lang="en-US"/>
          </a:p>
        </p:txBody>
      </p:sp>
    </p:spTree>
    <p:extLst>
      <p:ext uri="{BB962C8B-B14F-4D97-AF65-F5344CB8AC3E}">
        <p14:creationId xmlns:p14="http://schemas.microsoft.com/office/powerpoint/2010/main" val="4141168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chmobilecomputing.techtarget.com/definition/e-mail"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developer.android.com/reference/org/apache/http/protocol/HTTP.html#PLAIN_TEXT_TYPE" TargetMode="External"/><Relationship Id="rId4" Type="http://schemas.openxmlformats.org/officeDocument/2006/relationships/hyperlink" Target="http://searchnetworking.techtarget.com/definition/protoco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12</a:t>
            </a:fld>
            <a:endParaRPr lang="en-US"/>
          </a:p>
        </p:txBody>
      </p:sp>
    </p:spTree>
    <p:extLst>
      <p:ext uri="{BB962C8B-B14F-4D97-AF65-F5344CB8AC3E}">
        <p14:creationId xmlns:p14="http://schemas.microsoft.com/office/powerpoint/2010/main" val="747604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643CC-F850-44B6-AC44-C554BB0793AF}" type="slidenum">
              <a:rPr lang="en-US" smtClean="0"/>
              <a:t>19</a:t>
            </a:fld>
            <a:endParaRPr lang="en-US"/>
          </a:p>
        </p:txBody>
      </p:sp>
    </p:spTree>
    <p:extLst>
      <p:ext uri="{BB962C8B-B14F-4D97-AF65-F5344CB8AC3E}">
        <p14:creationId xmlns:p14="http://schemas.microsoft.com/office/powerpoint/2010/main" val="38182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Uniform Resource Identifier. creates a new </a:t>
            </a:r>
            <a:r>
              <a:rPr lang="en-US" dirty="0"/>
              <a:t>Uri</a:t>
            </a:r>
            <a:r>
              <a:rPr lang="en-US" sz="1200" b="0" i="0" kern="1200" dirty="0">
                <a:solidFill>
                  <a:schemeClr val="tx1"/>
                </a:solidFill>
                <a:effectLst/>
                <a:latin typeface="+mn-lt"/>
                <a:ea typeface="+mn-ea"/>
                <a:cs typeface="+mn-cs"/>
              </a:rPr>
              <a:t> object from a properly formatted </a:t>
            </a:r>
            <a:r>
              <a:rPr lang="en-US" dirty="0"/>
              <a:t>String. </a:t>
            </a:r>
            <a:r>
              <a:rPr lang="en-US" sz="1200" b="0" i="0" kern="1200" dirty="0">
                <a:solidFill>
                  <a:schemeClr val="tx1"/>
                </a:solidFill>
                <a:effectLst/>
                <a:latin typeface="+mn-lt"/>
                <a:ea typeface="+mn-ea"/>
                <a:cs typeface="+mn-cs"/>
              </a:rPr>
              <a:t> URI identifies a resource either by location, or a name, or both.</a:t>
            </a:r>
            <a:endParaRPr lang="en-US" dirty="0"/>
          </a:p>
        </p:txBody>
      </p:sp>
      <p:sp>
        <p:nvSpPr>
          <p:cNvPr id="4" name="Slide Number Placeholder 3"/>
          <p:cNvSpPr>
            <a:spLocks noGrp="1"/>
          </p:cNvSpPr>
          <p:nvPr>
            <p:ph type="sldNum" sz="quarter" idx="5"/>
          </p:nvPr>
        </p:nvSpPr>
        <p:spPr/>
        <p:txBody>
          <a:bodyPr/>
          <a:lstStyle/>
          <a:p>
            <a:fld id="{737643CC-F850-44B6-AC44-C554BB0793AF}" type="slidenum">
              <a:rPr lang="en-US" smtClean="0"/>
              <a:t>20</a:t>
            </a:fld>
            <a:endParaRPr lang="en-US"/>
          </a:p>
        </p:txBody>
      </p:sp>
    </p:spTree>
    <p:extLst>
      <p:ext uri="{BB962C8B-B14F-4D97-AF65-F5344CB8AC3E}">
        <p14:creationId xmlns:p14="http://schemas.microsoft.com/office/powerpoint/2010/main" val="146707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Multi-Purpose Internet Mail Extensions is an extension of the original Internet </a:t>
            </a:r>
            <a:r>
              <a:rPr lang="en-US" sz="1200" b="0" i="0" u="sng" kern="1200" dirty="0">
                <a:solidFill>
                  <a:schemeClr val="tx1"/>
                </a:solidFill>
                <a:effectLst/>
                <a:latin typeface="+mn-lt"/>
                <a:ea typeface="+mn-ea"/>
                <a:cs typeface="+mn-cs"/>
                <a:hlinkClick r:id="rId3"/>
              </a:rPr>
              <a:t>e-mail</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protocol</a:t>
            </a:r>
            <a:r>
              <a:rPr lang="en-US" sz="1200" b="0" i="0" kern="1200" dirty="0">
                <a:solidFill>
                  <a:schemeClr val="tx1"/>
                </a:solidFill>
                <a:effectLst/>
                <a:latin typeface="+mn-lt"/>
                <a:ea typeface="+mn-ea"/>
                <a:cs typeface="+mn-cs"/>
              </a:rPr>
              <a:t> that lets 3protocol to exchange different kinds of data files on the Internet.</a:t>
            </a:r>
          </a:p>
          <a:p>
            <a:r>
              <a:rPr lang="en-US" sz="1200" u="none" strike="noStrike" kern="1200" dirty="0">
                <a:solidFill>
                  <a:schemeClr val="tx1"/>
                </a:solidFill>
                <a:effectLst/>
                <a:latin typeface="+mn-lt"/>
                <a:ea typeface="+mn-ea"/>
                <a:cs typeface="+mn-cs"/>
                <a:hlinkClick r:id="rId5"/>
              </a:rPr>
              <a:t>PLAIN_TEXT_TYPE</a:t>
            </a:r>
            <a:r>
              <a:rPr lang="en-US" sz="1200" kern="1200" dirty="0">
                <a:solidFill>
                  <a:schemeClr val="tx1"/>
                </a:solidFill>
                <a:effectLst/>
                <a:latin typeface="+mn-lt"/>
                <a:ea typeface="+mn-ea"/>
                <a:cs typeface="+mn-cs"/>
              </a:rPr>
              <a:t> ("text/plain")</a:t>
            </a:r>
          </a:p>
          <a:p>
            <a:r>
              <a:rPr lang="en-US" sz="1200" kern="1200" dirty="0">
                <a:solidFill>
                  <a:schemeClr val="tx1"/>
                </a:solidFill>
                <a:effectLst/>
                <a:latin typeface="+mn-lt"/>
                <a:ea typeface="+mn-ea"/>
                <a:cs typeface="+mn-cs"/>
              </a:rPr>
              <a:t>"image/*“ accepts any type of image or with specific type like “image/jpeg”</a:t>
            </a:r>
          </a:p>
          <a:p>
            <a:r>
              <a:rPr lang="en-US" sz="1200" kern="1200" dirty="0">
                <a:solidFill>
                  <a:schemeClr val="tx1"/>
                </a:solidFill>
                <a:effectLst/>
                <a:latin typeface="+mn-lt"/>
                <a:ea typeface="+mn-ea"/>
                <a:cs typeface="+mn-cs"/>
              </a:rPr>
              <a:t>"video/*“ accepts any type of Video (specific</a:t>
            </a:r>
            <a:r>
              <a:rPr lang="en-US" sz="1200" kern="1200" baseline="0" dirty="0">
                <a:solidFill>
                  <a:schemeClr val="tx1"/>
                </a:solidFill>
                <a:effectLst/>
                <a:latin typeface="+mn-lt"/>
                <a:ea typeface="+mn-ea"/>
                <a:cs typeface="+mn-cs"/>
              </a:rPr>
              <a:t> type mp4,wav)</a:t>
            </a:r>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24</a:t>
            </a:fld>
            <a:endParaRPr lang="en-US"/>
          </a:p>
        </p:txBody>
      </p:sp>
    </p:spTree>
    <p:extLst>
      <p:ext uri="{BB962C8B-B14F-4D97-AF65-F5344CB8AC3E}">
        <p14:creationId xmlns:p14="http://schemas.microsoft.com/office/powerpoint/2010/main" val="98304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26</a:t>
            </a:fld>
            <a:endParaRPr lang="en-US"/>
          </a:p>
        </p:txBody>
      </p:sp>
    </p:spTree>
    <p:extLst>
      <p:ext uri="{BB962C8B-B14F-4D97-AF65-F5344CB8AC3E}">
        <p14:creationId xmlns:p14="http://schemas.microsoft.com/office/powerpoint/2010/main" val="130417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28</a:t>
            </a:fld>
            <a:endParaRPr lang="en-US"/>
          </a:p>
        </p:txBody>
      </p:sp>
    </p:spTree>
    <p:extLst>
      <p:ext uri="{BB962C8B-B14F-4D97-AF65-F5344CB8AC3E}">
        <p14:creationId xmlns:p14="http://schemas.microsoft.com/office/powerpoint/2010/main" val="1443550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29</a:t>
            </a:fld>
            <a:endParaRPr lang="en-US"/>
          </a:p>
        </p:txBody>
      </p:sp>
    </p:spTree>
    <p:extLst>
      <p:ext uri="{BB962C8B-B14F-4D97-AF65-F5344CB8AC3E}">
        <p14:creationId xmlns:p14="http://schemas.microsoft.com/office/powerpoint/2010/main" val="2941142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4212-B9E6-4381-BE18-A61F68C9D1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BEA46-5D3E-4B8D-99CD-3FFFB444C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A229E-AC76-440F-B9F4-3300717CE694}"/>
              </a:ext>
            </a:extLst>
          </p:cNvPr>
          <p:cNvSpPr>
            <a:spLocks noGrp="1"/>
          </p:cNvSpPr>
          <p:nvPr>
            <p:ph type="dt" sz="half" idx="10"/>
          </p:nvPr>
        </p:nvSpPr>
        <p:spPr/>
        <p:txBody>
          <a:bodyPr/>
          <a:lstStyle/>
          <a:p>
            <a:fld id="{0106B4A3-4212-4E39-93DE-E053E8F69C28}" type="datetimeFigureOut">
              <a:rPr lang="en-US" smtClean="0"/>
              <a:t>10/18/2021</a:t>
            </a:fld>
            <a:endParaRPr lang="en-US"/>
          </a:p>
        </p:txBody>
      </p:sp>
      <p:sp>
        <p:nvSpPr>
          <p:cNvPr id="5" name="Footer Placeholder 4">
            <a:extLst>
              <a:ext uri="{FF2B5EF4-FFF2-40B4-BE49-F238E27FC236}">
                <a16:creationId xmlns:a16="http://schemas.microsoft.com/office/drawing/2014/main" id="{4F08CB37-0E95-451D-B3EC-D104671F22E4}"/>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448A107A-315D-47BB-95DD-A89BB03425A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62699041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10/18/2021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69943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hyperlink" Target="https://play.google.com/store/app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C7C4189-7102-485E-9D58-8F14C98B4D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929120"/>
          </a:xfrm>
          <a:prstGeom prst="rect">
            <a:avLst/>
          </a:prstGeom>
        </p:spPr>
      </p:pic>
    </p:spTree>
    <p:extLst>
      <p:ext uri="{BB962C8B-B14F-4D97-AF65-F5344CB8AC3E}">
        <p14:creationId xmlns:p14="http://schemas.microsoft.com/office/powerpoint/2010/main" val="1542384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1354" y="0"/>
            <a:ext cx="10363826" cy="1072054"/>
          </a:xfrm>
        </p:spPr>
        <p:txBody>
          <a:bodyPr>
            <a:normAutofit/>
          </a:bodyPr>
          <a:lstStyle/>
          <a:p>
            <a:pPr marL="0" indent="0" algn="ctr">
              <a:buNone/>
            </a:pPr>
            <a:r>
              <a:rPr lang="en-US" sz="3200" b="1" cap="none" dirty="0">
                <a:solidFill>
                  <a:srgbClr val="FF0000"/>
                </a:solidFill>
              </a:rPr>
              <a:t>Problem Requirement</a:t>
            </a:r>
            <a:endParaRPr lang="en-US" b="1" cap="none" dirty="0">
              <a:solidFill>
                <a:srgbClr val="FF0000"/>
              </a:solidFill>
            </a:endParaRP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898" y="1275908"/>
            <a:ext cx="7588102" cy="5174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4AE170D-604E-40FD-ADFB-8E5A9078BBEA}"/>
              </a:ext>
            </a:extLst>
          </p:cNvPr>
          <p:cNvSpPr txBox="1"/>
          <p:nvPr/>
        </p:nvSpPr>
        <p:spPr>
          <a:xfrm>
            <a:off x="563526" y="1541721"/>
            <a:ext cx="3423683" cy="3416320"/>
          </a:xfrm>
          <a:prstGeom prst="rect">
            <a:avLst/>
          </a:prstGeom>
          <a:noFill/>
        </p:spPr>
        <p:txBody>
          <a:bodyPr wrap="square" rtlCol="0">
            <a:spAutoFit/>
          </a:bodyPr>
          <a:lstStyle/>
          <a:p>
            <a:r>
              <a:rPr lang="en-US" sz="3600" dirty="0"/>
              <a:t>Need to Send a message from First Activity to Second Activity using Explicit Intent.</a:t>
            </a:r>
          </a:p>
        </p:txBody>
      </p:sp>
    </p:spTree>
    <p:extLst>
      <p:ext uri="{BB962C8B-B14F-4D97-AF65-F5344CB8AC3E}">
        <p14:creationId xmlns:p14="http://schemas.microsoft.com/office/powerpoint/2010/main" val="252310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1827" y="677917"/>
            <a:ext cx="12018575" cy="6006661"/>
          </a:xfrm>
        </p:spPr>
        <p:txBody>
          <a:bodyPr/>
          <a:lstStyle/>
          <a:p>
            <a:r>
              <a:rPr lang="en-US" sz="2400" cap="none" dirty="0"/>
              <a:t>Step 1: Create your first activity with the controls of one text box and one button.</a:t>
            </a:r>
          </a:p>
          <a:p>
            <a:r>
              <a:rPr lang="en-US" sz="2400" cap="none" dirty="0"/>
              <a:t>Step 2 : Create a second activity with one Text view to receive message from the first activity in the same project by choosing File</a:t>
            </a:r>
            <a:r>
              <a:rPr lang="en-US" sz="2400" cap="none" dirty="0">
                <a:sym typeface="Wingdings" pitchFamily="2" charset="2"/>
              </a:rPr>
              <a:t> New  Activity and choose the option for Blank Activity</a:t>
            </a:r>
          </a:p>
          <a:p>
            <a:endParaRPr lang="en-US" cap="none" dirty="0"/>
          </a:p>
          <a:p>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26" y="2249714"/>
            <a:ext cx="5707112" cy="4608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379" y="2249715"/>
            <a:ext cx="5785945" cy="460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257" y="0"/>
            <a:ext cx="1770743" cy="121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728686" y="87089"/>
            <a:ext cx="6981371" cy="523220"/>
          </a:xfrm>
          <a:prstGeom prst="rect">
            <a:avLst/>
          </a:prstGeom>
          <a:noFill/>
        </p:spPr>
        <p:txBody>
          <a:bodyPr wrap="square" rtlCol="0">
            <a:spAutoFit/>
          </a:bodyPr>
          <a:lstStyle/>
          <a:p>
            <a:pPr algn="ctr"/>
            <a:r>
              <a:rPr lang="en-US" sz="2800" b="1" u="sng" dirty="0">
                <a:solidFill>
                  <a:srgbClr val="FF0000"/>
                </a:solidFill>
              </a:rPr>
              <a:t>Steps to find the solution</a:t>
            </a:r>
            <a:endParaRPr lang="en-US" b="1" u="sng" dirty="0">
              <a:solidFill>
                <a:srgbClr val="FF0000"/>
              </a:solidFill>
            </a:endParaRPr>
          </a:p>
        </p:txBody>
      </p:sp>
    </p:spTree>
    <p:extLst>
      <p:ext uri="{BB962C8B-B14F-4D97-AF65-F5344CB8AC3E}">
        <p14:creationId xmlns:p14="http://schemas.microsoft.com/office/powerpoint/2010/main" val="395979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41890" y="298044"/>
            <a:ext cx="11887199" cy="6022428"/>
          </a:xfrm>
        </p:spPr>
        <p:txBody>
          <a:bodyPr/>
          <a:lstStyle/>
          <a:p>
            <a:r>
              <a:rPr lang="en-US" sz="2400" cap="none" dirty="0"/>
              <a:t>Step : 3 If new activity not configured automatically at AndroidManifest.xml, Configure Second Activity in manifest folder </a:t>
            </a:r>
            <a:r>
              <a:rPr lang="en-US" sz="2400" cap="none" dirty="0">
                <a:sym typeface="Wingdings" pitchFamily="2" charset="2"/>
              </a:rPr>
              <a:t> AndriodManifest.xml and include</a:t>
            </a:r>
          </a:p>
          <a:p>
            <a:pPr marL="457200" lvl="1" indent="0">
              <a:buNone/>
            </a:pPr>
            <a:r>
              <a:rPr lang="en-US" sz="2000" b="1" cap="none" dirty="0">
                <a:sym typeface="Wingdings" pitchFamily="2" charset="2"/>
              </a:rPr>
              <a:t>&lt;activity </a:t>
            </a:r>
            <a:r>
              <a:rPr lang="en-US" sz="2000" b="1" cap="none" dirty="0" err="1">
                <a:sym typeface="Wingdings" pitchFamily="2" charset="2"/>
              </a:rPr>
              <a:t>android:name</a:t>
            </a:r>
            <a:r>
              <a:rPr lang="en-US" sz="2000" b="1" cap="none" dirty="0">
                <a:sym typeface="Wingdings" pitchFamily="2" charset="2"/>
              </a:rPr>
              <a:t>=".</a:t>
            </a:r>
            <a:r>
              <a:rPr lang="en-US" sz="2000" b="1" cap="none" dirty="0" err="1">
                <a:sym typeface="Wingdings" pitchFamily="2" charset="2"/>
              </a:rPr>
              <a:t>SecondActivity</a:t>
            </a:r>
            <a:r>
              <a:rPr lang="en-US" sz="2000" b="1" cap="none" dirty="0">
                <a:sym typeface="Wingdings" pitchFamily="2" charset="2"/>
              </a:rPr>
              <a:t>"&gt;&lt;/activity&gt;  as per the screenshot.</a:t>
            </a:r>
          </a:p>
          <a:p>
            <a:pPr marL="0" indent="0">
              <a:buNone/>
            </a:pPr>
            <a:endParaRPr lang="en-US" cap="none"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90" y="1702191"/>
            <a:ext cx="11887200" cy="506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030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7654" y="112542"/>
            <a:ext cx="12034345" cy="6745458"/>
          </a:xfrm>
        </p:spPr>
        <p:txBody>
          <a:bodyPr>
            <a:normAutofit fontScale="62500" lnSpcReduction="20000"/>
          </a:bodyPr>
          <a:lstStyle/>
          <a:p>
            <a:r>
              <a:rPr lang="en-US" sz="3200" b="1" cap="none" dirty="0"/>
              <a:t>Step : 4 : Create an Intent and </a:t>
            </a:r>
            <a:r>
              <a:rPr lang="en-US" sz="3200" b="1" cap="none" dirty="0" err="1"/>
              <a:t>StartActivity</a:t>
            </a:r>
            <a:endParaRPr lang="en-US" sz="3200" b="1" cap="none" dirty="0"/>
          </a:p>
          <a:p>
            <a:pPr marL="0" indent="0">
              <a:buNone/>
            </a:pPr>
            <a:r>
              <a:rPr lang="en-US" sz="3400" cap="none" dirty="0"/>
              <a:t>           You can create and send an intent using just a couple of lines of code. You start by creating the intent like this:</a:t>
            </a:r>
          </a:p>
          <a:p>
            <a:pPr marL="0" indent="0">
              <a:buNone/>
            </a:pPr>
            <a:r>
              <a:rPr lang="en-US" sz="3400" b="1" cap="none" dirty="0"/>
              <a:t>                                    </a:t>
            </a:r>
            <a:r>
              <a:rPr lang="en-US" sz="3400" b="1" cap="none" dirty="0" err="1"/>
              <a:t>val</a:t>
            </a:r>
            <a:r>
              <a:rPr lang="en-US" sz="3400" b="1" cap="none" dirty="0"/>
              <a:t> intent = Intent(this, </a:t>
            </a:r>
            <a:r>
              <a:rPr lang="en-US" sz="3400" b="1" cap="none" dirty="0" err="1"/>
              <a:t>SecondActivity</a:t>
            </a:r>
            <a:r>
              <a:rPr lang="en-US" sz="3400" b="1" cap="none" dirty="0"/>
              <a:t>::class.java</a:t>
            </a:r>
            <a:r>
              <a:rPr lang="en-US" sz="3400" cap="none" dirty="0"/>
              <a:t>) </a:t>
            </a:r>
          </a:p>
          <a:p>
            <a:pPr marL="0" indent="0">
              <a:buNone/>
            </a:pPr>
            <a:r>
              <a:rPr lang="en-US" sz="3400" cap="none" dirty="0"/>
              <a:t>similar like in java code </a:t>
            </a:r>
            <a:r>
              <a:rPr lang="en-US" sz="3400" b="1" cap="none" dirty="0"/>
              <a:t>Intent intent = new Intent(</a:t>
            </a:r>
            <a:r>
              <a:rPr lang="en-US" sz="3400" b="1" cap="none" dirty="0" err="1"/>
              <a:t>this,TargetClassname.class</a:t>
            </a:r>
            <a:r>
              <a:rPr lang="en-US" sz="3400" b="1" cap="none" dirty="0"/>
              <a:t>);</a:t>
            </a:r>
          </a:p>
          <a:p>
            <a:pPr marL="0" indent="0">
              <a:buNone/>
            </a:pPr>
            <a:r>
              <a:rPr lang="en-US" sz="3400" cap="none" dirty="0"/>
              <a:t>The first parameter tells Android which object the intent is from, and you can use the word this to refer to the current activity. The second parameter is the class name of the activity that needs to receive the intent. Once you’ve created the intent object, you pass it to Android like this:</a:t>
            </a:r>
          </a:p>
          <a:p>
            <a:pPr marL="0" indent="0">
              <a:buNone/>
            </a:pPr>
            <a:r>
              <a:rPr lang="en-US" sz="3400" b="1" cap="none" dirty="0">
                <a:solidFill>
                  <a:srgbClr val="FF0000"/>
                </a:solidFill>
              </a:rPr>
              <a:t>                                      </a:t>
            </a:r>
            <a:r>
              <a:rPr lang="en-US" sz="3400" b="1" cap="none" dirty="0" err="1"/>
              <a:t>startActivity</a:t>
            </a:r>
            <a:r>
              <a:rPr lang="en-US" sz="3400" b="1" cap="none" dirty="0"/>
              <a:t>(intent);</a:t>
            </a:r>
          </a:p>
          <a:p>
            <a:pPr marL="0" indent="0">
              <a:buNone/>
            </a:pPr>
            <a:r>
              <a:rPr lang="en-US" sz="3400" cap="none" dirty="0"/>
              <a:t>This tells Android to start the activity specified by the intent. Once Android receives the intent, it checks everything’s OK and tells the activity to start. If it can’t find the activity, it throws an </a:t>
            </a:r>
            <a:r>
              <a:rPr lang="en-US" sz="3400" cap="none" dirty="0" err="1"/>
              <a:t>ActivityNotFoundException</a:t>
            </a:r>
            <a:r>
              <a:rPr lang="en-US" sz="3400" cap="none" dirty="0"/>
              <a:t>.</a:t>
            </a:r>
          </a:p>
          <a:p>
            <a:pPr marL="0" indent="0">
              <a:buNone/>
            </a:pPr>
            <a:r>
              <a:rPr lang="en-US" sz="3400" cap="none" dirty="0"/>
              <a:t>	fun </a:t>
            </a:r>
            <a:r>
              <a:rPr lang="en-US" sz="3400" cap="none" dirty="0" err="1"/>
              <a:t>onSendMessage</a:t>
            </a:r>
            <a:r>
              <a:rPr lang="en-US" sz="3400" cap="none" dirty="0"/>
              <a:t>(</a:t>
            </a:r>
            <a:r>
              <a:rPr lang="en-US" sz="3400" cap="none" dirty="0" err="1"/>
              <a:t>view:View</a:t>
            </a:r>
            <a:r>
              <a:rPr lang="en-US" sz="3400" cap="none" dirty="0"/>
              <a:t>){</a:t>
            </a:r>
          </a:p>
          <a:p>
            <a:pPr marL="0" indent="0">
              <a:buNone/>
            </a:pPr>
            <a:r>
              <a:rPr lang="en-US" sz="3400" cap="none" dirty="0"/>
              <a:t>        		var input = </a:t>
            </a:r>
            <a:r>
              <a:rPr lang="en-US" sz="3400" cap="none" dirty="0" err="1"/>
              <a:t>smsg.text.toString</a:t>
            </a:r>
            <a:r>
              <a:rPr lang="en-US" sz="3400" cap="none" dirty="0"/>
              <a:t>()</a:t>
            </a:r>
          </a:p>
          <a:p>
            <a:pPr marL="0" indent="0">
              <a:buNone/>
            </a:pPr>
            <a:r>
              <a:rPr lang="en-US" sz="3400" cap="none" dirty="0"/>
              <a:t>      		</a:t>
            </a:r>
            <a:r>
              <a:rPr lang="en-US" sz="3400" cap="none" dirty="0" err="1"/>
              <a:t>val</a:t>
            </a:r>
            <a:r>
              <a:rPr lang="en-US" sz="3400" cap="none" dirty="0"/>
              <a:t> intent = Intent(this, </a:t>
            </a:r>
            <a:r>
              <a:rPr lang="en-US" sz="3400" cap="none" dirty="0" err="1"/>
              <a:t>SecondActivity</a:t>
            </a:r>
            <a:r>
              <a:rPr lang="en-US" sz="3400" cap="none" dirty="0"/>
              <a:t>::class.java)</a:t>
            </a:r>
          </a:p>
          <a:p>
            <a:pPr marL="0" indent="0">
              <a:buNone/>
            </a:pPr>
            <a:r>
              <a:rPr lang="en-US" sz="3400" cap="none" dirty="0"/>
              <a:t>      		</a:t>
            </a:r>
            <a:r>
              <a:rPr lang="en-US" sz="3400" cap="none" dirty="0" err="1"/>
              <a:t>startActivity</a:t>
            </a:r>
            <a:r>
              <a:rPr lang="en-US" sz="3400" cap="none" dirty="0"/>
              <a:t>(intent)</a:t>
            </a:r>
          </a:p>
          <a:p>
            <a:pPr marL="0" indent="0">
              <a:buNone/>
            </a:pPr>
            <a:r>
              <a:rPr lang="en-US" sz="2400" cap="none" dirty="0"/>
              <a:t>    }</a:t>
            </a:r>
          </a:p>
        </p:txBody>
      </p:sp>
    </p:spTree>
    <p:extLst>
      <p:ext uri="{BB962C8B-B14F-4D97-AF65-F5344CB8AC3E}">
        <p14:creationId xmlns:p14="http://schemas.microsoft.com/office/powerpoint/2010/main" val="274869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220718" y="268014"/>
            <a:ext cx="11761076" cy="6589986"/>
          </a:xfrm>
        </p:spPr>
        <p:txBody>
          <a:bodyPr>
            <a:noAutofit/>
          </a:bodyPr>
          <a:lstStyle/>
          <a:p>
            <a:r>
              <a:rPr lang="en-US" sz="2400" b="1" cap="none" dirty="0"/>
              <a:t>Step 5:Pass text to the Second Activity from the First Activity.</a:t>
            </a:r>
          </a:p>
          <a:p>
            <a:pPr lvl="1"/>
            <a:r>
              <a:rPr lang="en-US" sz="2150" cap="none" dirty="0"/>
              <a:t>Put the data into the intent as Key/Value pairs. To do this, you use the </a:t>
            </a:r>
            <a:r>
              <a:rPr lang="en-US" sz="2150" cap="none" dirty="0" err="1"/>
              <a:t>putExtra</a:t>
            </a:r>
            <a:r>
              <a:rPr lang="en-US" sz="2150" cap="none" dirty="0"/>
              <a:t>() method </a:t>
            </a:r>
          </a:p>
          <a:p>
            <a:pPr marL="457200" lvl="1" indent="0">
              <a:buNone/>
            </a:pPr>
            <a:r>
              <a:rPr lang="en-US" sz="2150" cap="none" dirty="0"/>
              <a:t>	</a:t>
            </a:r>
            <a:r>
              <a:rPr lang="en-US" sz="2150" b="1" cap="none" dirty="0" err="1"/>
              <a:t>intent.putExtra</a:t>
            </a:r>
            <a:r>
              <a:rPr lang="en-US" sz="2150" b="1" cap="none" dirty="0"/>
              <a:t>("message", value);</a:t>
            </a:r>
          </a:p>
          <a:p>
            <a:pPr lvl="1"/>
            <a:r>
              <a:rPr lang="en-US" sz="2150" cap="none" dirty="0"/>
              <a:t>Change the </a:t>
            </a:r>
            <a:r>
              <a:rPr lang="en-US" sz="2150" cap="none" dirty="0" err="1"/>
              <a:t>onSendMessge</a:t>
            </a:r>
            <a:r>
              <a:rPr lang="en-US" sz="2150" cap="none" dirty="0"/>
              <a:t>() with </a:t>
            </a:r>
            <a:r>
              <a:rPr lang="en-US" sz="2150" cap="none" dirty="0" err="1"/>
              <a:t>putExtra</a:t>
            </a:r>
            <a:r>
              <a:rPr lang="en-US" sz="2150" cap="none" dirty="0"/>
              <a:t>().</a:t>
            </a:r>
          </a:p>
          <a:p>
            <a:pPr marL="457200" lvl="1" indent="0">
              <a:buNone/>
            </a:pPr>
            <a:r>
              <a:rPr lang="en-US" sz="2150" cap="none" dirty="0"/>
              <a:t>fun </a:t>
            </a:r>
            <a:r>
              <a:rPr lang="en-US" sz="2150" cap="none" dirty="0" err="1"/>
              <a:t>onSendMessage</a:t>
            </a:r>
            <a:r>
              <a:rPr lang="en-US" sz="2150" cap="none" dirty="0"/>
              <a:t>(</a:t>
            </a:r>
            <a:r>
              <a:rPr lang="en-US" sz="2150" cap="none" dirty="0" err="1"/>
              <a:t>view:View</a:t>
            </a:r>
            <a:r>
              <a:rPr lang="en-US" sz="2150" cap="none" dirty="0"/>
              <a:t>){</a:t>
            </a:r>
          </a:p>
          <a:p>
            <a:pPr marL="457200" lvl="1" indent="0">
              <a:buNone/>
            </a:pPr>
            <a:r>
              <a:rPr lang="en-US" sz="2150" cap="none" dirty="0"/>
              <a:t>        var input = </a:t>
            </a:r>
            <a:r>
              <a:rPr lang="en-US" sz="2150" cap="none" dirty="0" err="1"/>
              <a:t>smsg.text.toString</a:t>
            </a:r>
            <a:r>
              <a:rPr lang="en-US" sz="2150" cap="none" dirty="0"/>
              <a:t>()</a:t>
            </a:r>
          </a:p>
          <a:p>
            <a:pPr marL="457200" lvl="1" indent="0">
              <a:buNone/>
            </a:pPr>
            <a:r>
              <a:rPr lang="en-US" sz="2150" cap="none" dirty="0"/>
              <a:t>        </a:t>
            </a:r>
            <a:r>
              <a:rPr lang="en-US" sz="2150" cap="none" dirty="0" err="1"/>
              <a:t>val</a:t>
            </a:r>
            <a:r>
              <a:rPr lang="en-US" sz="2150" cap="none" dirty="0"/>
              <a:t> intent = Intent(this, </a:t>
            </a:r>
            <a:r>
              <a:rPr lang="en-US" sz="2150" cap="none" dirty="0" err="1"/>
              <a:t>SecondActivity</a:t>
            </a:r>
            <a:r>
              <a:rPr lang="en-US" sz="2150" cap="none" dirty="0"/>
              <a:t>::class.java)</a:t>
            </a:r>
          </a:p>
          <a:p>
            <a:pPr marL="457200" lvl="1" indent="0">
              <a:buNone/>
            </a:pPr>
            <a:r>
              <a:rPr lang="en-US" sz="2150" b="1" cap="none" dirty="0"/>
              <a:t>        </a:t>
            </a:r>
            <a:r>
              <a:rPr lang="en-US" sz="2150" b="1" cap="none" dirty="0" err="1"/>
              <a:t>intent.putExtra</a:t>
            </a:r>
            <a:r>
              <a:rPr lang="en-US" sz="2150" b="1" cap="none" dirty="0"/>
              <a:t>("</a:t>
            </a:r>
            <a:r>
              <a:rPr lang="en-US" sz="2150" b="1" cap="none" dirty="0" err="1"/>
              <a:t>message",input</a:t>
            </a:r>
            <a:r>
              <a:rPr lang="en-US" sz="2150" b="1" cap="none" dirty="0"/>
              <a:t> ) </a:t>
            </a:r>
            <a:r>
              <a:rPr lang="en-US" sz="2150" cap="none" dirty="0"/>
              <a:t>// Here message is a key to retrieve the input text from the 					     //second activity</a:t>
            </a:r>
          </a:p>
          <a:p>
            <a:pPr marL="457200" lvl="1" indent="0">
              <a:buNone/>
            </a:pPr>
            <a:r>
              <a:rPr lang="en-US" sz="2150" cap="none" dirty="0"/>
              <a:t>        </a:t>
            </a:r>
            <a:r>
              <a:rPr lang="en-US" sz="2150" cap="none" dirty="0" err="1"/>
              <a:t>startActivity</a:t>
            </a:r>
            <a:r>
              <a:rPr lang="en-US" sz="2150" cap="none" dirty="0"/>
              <a:t>(intent)</a:t>
            </a:r>
          </a:p>
          <a:p>
            <a:pPr marL="457200" lvl="1" indent="0">
              <a:buNone/>
            </a:pPr>
            <a:r>
              <a:rPr lang="en-US" sz="2150" cap="none" dirty="0"/>
              <a:t>    }</a:t>
            </a:r>
          </a:p>
          <a:p>
            <a:pPr marL="457200" lvl="1" indent="0">
              <a:buNone/>
            </a:pPr>
            <a:r>
              <a:rPr lang="en-US" sz="2150" cap="none" dirty="0"/>
              <a:t>The </a:t>
            </a:r>
            <a:r>
              <a:rPr lang="en-US" sz="2150" cap="none" dirty="0" err="1"/>
              <a:t>putExtra</a:t>
            </a:r>
            <a:r>
              <a:rPr lang="en-US" sz="2150" cap="none" dirty="0"/>
              <a:t>() method is overloaded so value has many possible types. As an example, it can be a primitive such as a </a:t>
            </a:r>
            <a:r>
              <a:rPr lang="en-US" sz="2150" cap="none" dirty="0" err="1"/>
              <a:t>boolean</a:t>
            </a:r>
            <a:r>
              <a:rPr lang="en-US" sz="2150" cap="none" dirty="0"/>
              <a:t> or </a:t>
            </a:r>
            <a:r>
              <a:rPr lang="en-US" sz="2150" cap="none" dirty="0" err="1"/>
              <a:t>int</a:t>
            </a:r>
            <a:r>
              <a:rPr lang="en-US" sz="2150" cap="none" dirty="0"/>
              <a:t>, an array of primitives, or a String. You can use </a:t>
            </a:r>
            <a:r>
              <a:rPr lang="en-US" sz="2150" cap="none" dirty="0" err="1"/>
              <a:t>putExtra</a:t>
            </a:r>
            <a:r>
              <a:rPr lang="en-US" sz="2150" cap="none" dirty="0"/>
              <a:t>() repeatedly to add numerous extra data to the intent. If you do this, make sure you give each one a unique name</a:t>
            </a:r>
            <a:r>
              <a:rPr lang="en-US" sz="2000" cap="none" dirty="0"/>
              <a:t>.</a:t>
            </a:r>
          </a:p>
        </p:txBody>
      </p:sp>
    </p:spTree>
    <p:extLst>
      <p:ext uri="{BB962C8B-B14F-4D97-AF65-F5344CB8AC3E}">
        <p14:creationId xmlns:p14="http://schemas.microsoft.com/office/powerpoint/2010/main" val="3732035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62911" y="220718"/>
            <a:ext cx="11897710" cy="6495392"/>
          </a:xfrm>
        </p:spPr>
        <p:txBody>
          <a:bodyPr>
            <a:normAutofit lnSpcReduction="10000"/>
          </a:bodyPr>
          <a:lstStyle/>
          <a:p>
            <a:r>
              <a:rPr lang="en-US" sz="2400" b="1" dirty="0"/>
              <a:t>Step 6 : </a:t>
            </a:r>
            <a:r>
              <a:rPr lang="en-US" sz="2400" b="1" cap="none" dirty="0"/>
              <a:t>Retrieve extra information from an intent in the Second Activity</a:t>
            </a:r>
          </a:p>
          <a:p>
            <a:r>
              <a:rPr lang="en-US" sz="2400" cap="none" dirty="0"/>
              <a:t>There are a couple of useful methods that can help with this. The first of these is </a:t>
            </a:r>
            <a:r>
              <a:rPr lang="en-US" sz="2400" b="1" cap="none" dirty="0" err="1"/>
              <a:t>getIntent</a:t>
            </a:r>
            <a:r>
              <a:rPr lang="en-US" sz="2400" b="1" cap="none" dirty="0"/>
              <a:t>();</a:t>
            </a:r>
          </a:p>
          <a:p>
            <a:r>
              <a:rPr lang="en-US" sz="2400" cap="none" dirty="0"/>
              <a:t> </a:t>
            </a:r>
            <a:r>
              <a:rPr lang="en-US" sz="2400" cap="none" dirty="0" err="1"/>
              <a:t>getIntent</a:t>
            </a:r>
            <a:r>
              <a:rPr lang="en-US" sz="2400" cap="none" dirty="0"/>
              <a:t>() returns the intent that started the activity, and you can use this to retrieve any extra information that was sent along with it. </a:t>
            </a:r>
          </a:p>
          <a:p>
            <a:r>
              <a:rPr lang="en-US" sz="2400" cap="none" dirty="0"/>
              <a:t>How you do this depends on the type of information that was sent. </a:t>
            </a:r>
          </a:p>
          <a:p>
            <a:r>
              <a:rPr lang="en-US" sz="2400" cap="none" dirty="0"/>
              <a:t>As an example, if you know the intent includes a string value with a name of “message”, you would use the following:</a:t>
            </a:r>
          </a:p>
          <a:p>
            <a:pPr marL="0" indent="0">
              <a:buNone/>
            </a:pPr>
            <a:r>
              <a:rPr lang="en-US" sz="2400" b="1" cap="none" dirty="0">
                <a:solidFill>
                  <a:srgbClr val="FF0000"/>
                </a:solidFill>
              </a:rPr>
              <a:t>        </a:t>
            </a:r>
            <a:r>
              <a:rPr lang="en-US" sz="2400" b="1" cap="none" dirty="0" err="1"/>
              <a:t>val</a:t>
            </a:r>
            <a:r>
              <a:rPr lang="en-US" sz="2400" b="1" cap="none" dirty="0"/>
              <a:t> intent = </a:t>
            </a:r>
            <a:r>
              <a:rPr lang="en-US" sz="2400" b="1" cap="none" dirty="0" err="1"/>
              <a:t>getIntent</a:t>
            </a:r>
            <a:r>
              <a:rPr lang="en-US" sz="2400" b="1" cap="none" dirty="0"/>
              <a:t>()</a:t>
            </a:r>
          </a:p>
          <a:p>
            <a:pPr marL="0" indent="0">
              <a:buNone/>
            </a:pPr>
            <a:r>
              <a:rPr lang="en-US" sz="2400" b="1" cap="none" dirty="0"/>
              <a:t>        </a:t>
            </a:r>
            <a:r>
              <a:rPr lang="en-US" sz="2400" b="1" cap="none" dirty="0" err="1"/>
              <a:t>val</a:t>
            </a:r>
            <a:r>
              <a:rPr lang="en-US" sz="2400" b="1" cap="none" dirty="0"/>
              <a:t> output = </a:t>
            </a:r>
            <a:r>
              <a:rPr lang="en-US" sz="2400" b="1" cap="none" dirty="0" err="1"/>
              <a:t>intent.getStringExtra</a:t>
            </a:r>
            <a:r>
              <a:rPr lang="en-US" sz="2400" b="1" cap="none" dirty="0"/>
              <a:t>("message")</a:t>
            </a:r>
          </a:p>
          <a:p>
            <a:pPr marL="0" indent="0">
              <a:buNone/>
            </a:pPr>
            <a:r>
              <a:rPr lang="en-US" sz="2400" cap="none" dirty="0"/>
              <a:t>You’re not just limited to retrieving String values. As an example, you can use </a:t>
            </a:r>
          </a:p>
          <a:p>
            <a:pPr marL="0" indent="0">
              <a:buNone/>
            </a:pPr>
            <a:r>
              <a:rPr lang="en-US" sz="2400" cap="none" dirty="0" err="1"/>
              <a:t>int</a:t>
            </a:r>
            <a:r>
              <a:rPr lang="en-US" sz="2400" cap="none" dirty="0"/>
              <a:t> </a:t>
            </a:r>
            <a:r>
              <a:rPr lang="en-US" sz="2400" cap="none" dirty="0" err="1"/>
              <a:t>intNum</a:t>
            </a:r>
            <a:r>
              <a:rPr lang="en-US" sz="2400" cap="none" dirty="0"/>
              <a:t> = </a:t>
            </a:r>
            <a:r>
              <a:rPr lang="en-US" sz="2400" cap="none" dirty="0" err="1"/>
              <a:t>intent.getIntExtra</a:t>
            </a:r>
            <a:r>
              <a:rPr lang="en-US" sz="2400" cap="none" dirty="0"/>
              <a:t>("name", </a:t>
            </a:r>
            <a:r>
              <a:rPr lang="en-US" sz="2400" cap="none" dirty="0" err="1"/>
              <a:t>default_value</a:t>
            </a:r>
            <a:r>
              <a:rPr lang="en-US" sz="2400" cap="none" dirty="0"/>
              <a:t>); </a:t>
            </a:r>
          </a:p>
          <a:p>
            <a:pPr marL="0" indent="0">
              <a:buNone/>
            </a:pPr>
            <a:r>
              <a:rPr lang="en-US" sz="2400" cap="none" dirty="0"/>
              <a:t>to retrieve an </a:t>
            </a:r>
            <a:r>
              <a:rPr lang="en-US" sz="2400" cap="none" dirty="0" err="1"/>
              <a:t>int</a:t>
            </a:r>
            <a:r>
              <a:rPr lang="en-US" sz="2400" cap="none" dirty="0"/>
              <a:t> with a name of name. </a:t>
            </a:r>
            <a:r>
              <a:rPr lang="en-US" sz="2400" cap="none" dirty="0" err="1"/>
              <a:t>default_value</a:t>
            </a:r>
            <a:r>
              <a:rPr lang="en-US" sz="2400" cap="none" dirty="0"/>
              <a:t> specifies what </a:t>
            </a:r>
            <a:r>
              <a:rPr lang="en-US" sz="2400" cap="none" dirty="0" err="1"/>
              <a:t>int</a:t>
            </a:r>
            <a:r>
              <a:rPr lang="en-US" sz="2400" cap="none" dirty="0"/>
              <a:t> value you should use as a default.</a:t>
            </a:r>
          </a:p>
          <a:p>
            <a:pPr marL="0" indent="0">
              <a:buNone/>
            </a:pPr>
            <a:endParaRPr lang="en-US" dirty="0"/>
          </a:p>
        </p:txBody>
      </p:sp>
    </p:spTree>
    <p:extLst>
      <p:ext uri="{BB962C8B-B14F-4D97-AF65-F5344CB8AC3E}">
        <p14:creationId xmlns:p14="http://schemas.microsoft.com/office/powerpoint/2010/main" val="116563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70113" y="167641"/>
            <a:ext cx="11615057" cy="6469642"/>
          </a:xfrm>
        </p:spPr>
        <p:txBody>
          <a:bodyPr>
            <a:noAutofit/>
          </a:bodyPr>
          <a:lstStyle/>
          <a:p>
            <a:r>
              <a:rPr lang="en-US" sz="2400" b="1" cap="none" dirty="0"/>
              <a:t>Write this code in the second activity class.</a:t>
            </a:r>
          </a:p>
          <a:p>
            <a:pPr marL="0" indent="0">
              <a:buNone/>
            </a:pPr>
            <a:r>
              <a:rPr lang="en-US" sz="2400" cap="none" dirty="0"/>
              <a:t>class </a:t>
            </a:r>
            <a:r>
              <a:rPr lang="en-US" sz="2400" cap="none" dirty="0" err="1"/>
              <a:t>SecondActivity</a:t>
            </a:r>
            <a:r>
              <a:rPr lang="en-US" sz="2400" cap="none" dirty="0"/>
              <a:t> : </a:t>
            </a:r>
            <a:r>
              <a:rPr lang="en-US" sz="2400" cap="none" dirty="0" err="1"/>
              <a:t>AppCompatActivity</a:t>
            </a:r>
            <a:r>
              <a:rPr lang="en-US" sz="2400" cap="none" dirty="0"/>
              <a:t>() {</a:t>
            </a:r>
          </a:p>
          <a:p>
            <a:pPr marL="0" indent="0">
              <a:buNone/>
            </a:pPr>
            <a:r>
              <a:rPr lang="en-US" sz="2400" cap="none" dirty="0"/>
              <a:t>    override fun </a:t>
            </a:r>
            <a:r>
              <a:rPr lang="en-US" sz="2400" cap="none" dirty="0" err="1"/>
              <a:t>onCreate</a:t>
            </a:r>
            <a:r>
              <a:rPr lang="en-US" sz="2400" cap="none" dirty="0"/>
              <a:t>(</a:t>
            </a:r>
            <a:r>
              <a:rPr lang="en-US" sz="2400" cap="none" dirty="0" err="1"/>
              <a:t>savedInstanceState</a:t>
            </a:r>
            <a:r>
              <a:rPr lang="en-US" sz="2400" cap="none" dirty="0"/>
              <a:t>: Bundle?) {</a:t>
            </a:r>
          </a:p>
          <a:p>
            <a:pPr marL="0" indent="0">
              <a:buNone/>
            </a:pPr>
            <a:r>
              <a:rPr lang="en-US" sz="2400" cap="none" dirty="0"/>
              <a:t>        </a:t>
            </a:r>
            <a:r>
              <a:rPr lang="en-US" sz="2400" cap="none" dirty="0" err="1"/>
              <a:t>super.onCreate</a:t>
            </a:r>
            <a:r>
              <a:rPr lang="en-US" sz="2400" cap="none" dirty="0"/>
              <a:t>(</a:t>
            </a:r>
            <a:r>
              <a:rPr lang="en-US" sz="2400" cap="none" dirty="0" err="1"/>
              <a:t>savedInstanceState</a:t>
            </a:r>
            <a:r>
              <a:rPr lang="en-US" sz="2400" cap="none" dirty="0"/>
              <a:t>)</a:t>
            </a:r>
          </a:p>
          <a:p>
            <a:pPr marL="0" indent="0">
              <a:buNone/>
            </a:pPr>
            <a:r>
              <a:rPr lang="en-US" sz="2400" cap="none" dirty="0"/>
              <a:t>        </a:t>
            </a:r>
            <a:r>
              <a:rPr lang="en-US" sz="2400" cap="none" dirty="0" err="1"/>
              <a:t>setContentView</a:t>
            </a:r>
            <a:r>
              <a:rPr lang="en-US" sz="2400" cap="none" dirty="0"/>
              <a:t>(</a:t>
            </a:r>
            <a:r>
              <a:rPr lang="en-US" sz="2400" cap="none" dirty="0" err="1"/>
              <a:t>R.layout.activity_second</a:t>
            </a:r>
            <a:r>
              <a:rPr lang="en-US" sz="2400" cap="none" dirty="0"/>
              <a:t>)</a:t>
            </a:r>
          </a:p>
          <a:p>
            <a:pPr marL="0" indent="0">
              <a:buNone/>
            </a:pPr>
            <a:r>
              <a:rPr lang="en-US" sz="2400" cap="none" dirty="0"/>
              <a:t>        </a:t>
            </a:r>
            <a:r>
              <a:rPr lang="en-US" sz="2400" cap="none" dirty="0" err="1"/>
              <a:t>val</a:t>
            </a:r>
            <a:r>
              <a:rPr lang="en-US" sz="2400" cap="none" dirty="0"/>
              <a:t> intent = </a:t>
            </a:r>
            <a:r>
              <a:rPr lang="en-US" sz="2400" cap="none" dirty="0" err="1"/>
              <a:t>getIntent</a:t>
            </a:r>
            <a:r>
              <a:rPr lang="en-US" sz="2400" cap="none" dirty="0"/>
              <a:t>()</a:t>
            </a:r>
          </a:p>
          <a:p>
            <a:pPr marL="0" indent="0">
              <a:buNone/>
            </a:pPr>
            <a:r>
              <a:rPr lang="en-US" sz="2400" cap="none" dirty="0"/>
              <a:t>        </a:t>
            </a:r>
            <a:r>
              <a:rPr lang="en-US" sz="2400" cap="none" dirty="0" err="1"/>
              <a:t>val</a:t>
            </a:r>
            <a:r>
              <a:rPr lang="en-US" sz="2400" cap="none" dirty="0"/>
              <a:t> output = </a:t>
            </a:r>
            <a:r>
              <a:rPr lang="en-US" sz="2400" cap="none" dirty="0" err="1"/>
              <a:t>intent.getStringExtra</a:t>
            </a:r>
            <a:r>
              <a:rPr lang="en-US" sz="2400" cap="none" dirty="0"/>
              <a:t>("message")</a:t>
            </a:r>
          </a:p>
          <a:p>
            <a:pPr marL="0" indent="0">
              <a:buNone/>
            </a:pPr>
            <a:r>
              <a:rPr lang="en-US" sz="2400" cap="none" dirty="0"/>
              <a:t>        </a:t>
            </a:r>
            <a:r>
              <a:rPr lang="en-US" sz="2400" cap="none" dirty="0" err="1"/>
              <a:t>rmsg.text</a:t>
            </a:r>
            <a:r>
              <a:rPr lang="en-US" sz="2400" cap="none" dirty="0"/>
              <a:t> = output</a:t>
            </a:r>
          </a:p>
          <a:p>
            <a:pPr marL="0" indent="0">
              <a:buNone/>
            </a:pPr>
            <a:r>
              <a:rPr lang="en-US" sz="2400" cap="none" dirty="0"/>
              <a:t>    }</a:t>
            </a:r>
          </a:p>
          <a:p>
            <a:pPr marL="0" indent="0">
              <a:buNone/>
            </a:pPr>
            <a:r>
              <a:rPr lang="en-US" sz="2400" cap="none" dirty="0"/>
              <a:t>}</a:t>
            </a:r>
          </a:p>
          <a:p>
            <a:pPr marL="0" indent="0">
              <a:buNone/>
            </a:pPr>
            <a:r>
              <a:rPr lang="en-US" sz="2400" b="1" cap="none" dirty="0" err="1"/>
              <a:t>Refer:ExplicitIntentDemo</a:t>
            </a:r>
            <a:r>
              <a:rPr lang="en-US" sz="2400" b="1" cap="none" dirty="0"/>
              <a:t>, </a:t>
            </a:r>
            <a:r>
              <a:rPr lang="en-US" sz="2400" b="1" cap="none" dirty="0" err="1"/>
              <a:t>EmplicitIntentObjectDemo</a:t>
            </a:r>
            <a:r>
              <a:rPr lang="en-US" sz="2400" b="1" cap="none" dirty="0"/>
              <a:t> (Share a </a:t>
            </a:r>
            <a:r>
              <a:rPr lang="en-US" sz="2400" b="1" cap="none" dirty="0" err="1"/>
              <a:t>UserAcocunt</a:t>
            </a:r>
            <a:r>
              <a:rPr lang="en-US" sz="2400" b="1" cap="none" dirty="0"/>
              <a:t> Object)</a:t>
            </a:r>
          </a:p>
        </p:txBody>
      </p:sp>
    </p:spTree>
    <p:extLst>
      <p:ext uri="{BB962C8B-B14F-4D97-AF65-F5344CB8AC3E}">
        <p14:creationId xmlns:p14="http://schemas.microsoft.com/office/powerpoint/2010/main" val="3407201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3774" y="630622"/>
            <a:ext cx="10363826" cy="1072054"/>
          </a:xfrm>
        </p:spPr>
        <p:txBody>
          <a:bodyPr>
            <a:normAutofit lnSpcReduction="10000"/>
          </a:bodyPr>
          <a:lstStyle/>
          <a:p>
            <a:r>
              <a:rPr lang="en-US" sz="2800" cap="none" dirty="0"/>
              <a:t>Step 7 : Run your code. After running the app, you will get result as below.</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282" y="1166647"/>
            <a:ext cx="8639339" cy="558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8414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55661"/>
            <a:ext cx="10364451" cy="934512"/>
          </a:xfrm>
        </p:spPr>
        <p:txBody>
          <a:bodyPr/>
          <a:lstStyle/>
          <a:p>
            <a:r>
              <a:rPr lang="en-US" cap="none" dirty="0"/>
              <a:t>Main Point 1</a:t>
            </a:r>
          </a:p>
        </p:txBody>
      </p:sp>
      <p:sp>
        <p:nvSpPr>
          <p:cNvPr id="3" name="Content Placeholder 2"/>
          <p:cNvSpPr>
            <a:spLocks noGrp="1"/>
          </p:cNvSpPr>
          <p:nvPr>
            <p:ph sz="quarter" idx="13"/>
          </p:nvPr>
        </p:nvSpPr>
        <p:spPr>
          <a:xfrm>
            <a:off x="913774" y="1045029"/>
            <a:ext cx="10363826" cy="5442857"/>
          </a:xfrm>
        </p:spPr>
        <p:txBody>
          <a:bodyPr>
            <a:normAutofit/>
          </a:bodyPr>
          <a:lstStyle/>
          <a:p>
            <a:pPr algn="just"/>
            <a:r>
              <a:rPr lang="en-US" sz="2800" cap="none" dirty="0"/>
              <a:t>While creating an Intent object when we explicitly specify and pass on the target component name directly in the intent, it’s an explicit intent. </a:t>
            </a:r>
            <a:r>
              <a:rPr lang="en-US" sz="2800" b="1" i="1" cap="none" dirty="0"/>
              <a:t>Science of Consciousness: </a:t>
            </a:r>
            <a:r>
              <a:rPr lang="en-US" sz="2800" i="1" cap="none" dirty="0"/>
              <a:t>“Wise in the skill of action are those who explicitly first pull the arrow back before they proceed to shoot it ahead.  As the mind becomes established in their own consciousness.</a:t>
            </a:r>
          </a:p>
        </p:txBody>
      </p:sp>
    </p:spTree>
    <p:extLst>
      <p:ext uri="{BB962C8B-B14F-4D97-AF65-F5344CB8AC3E}">
        <p14:creationId xmlns:p14="http://schemas.microsoft.com/office/powerpoint/2010/main" val="117579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65775"/>
            <a:ext cx="10364451" cy="736493"/>
          </a:xfrm>
        </p:spPr>
        <p:txBody>
          <a:bodyPr/>
          <a:lstStyle/>
          <a:p>
            <a:r>
              <a:rPr lang="en" cap="none" dirty="0"/>
              <a:t>Implicit intents</a:t>
            </a:r>
            <a:endParaRPr lang="en-US" cap="none" dirty="0"/>
          </a:p>
        </p:txBody>
      </p:sp>
      <p:sp>
        <p:nvSpPr>
          <p:cNvPr id="3" name="Content Placeholder 2"/>
          <p:cNvSpPr>
            <a:spLocks noGrp="1"/>
          </p:cNvSpPr>
          <p:nvPr>
            <p:ph sz="quarter" idx="13"/>
          </p:nvPr>
        </p:nvSpPr>
        <p:spPr>
          <a:xfrm>
            <a:off x="406400" y="910097"/>
            <a:ext cx="7659914" cy="5782128"/>
          </a:xfrm>
        </p:spPr>
        <p:txBody>
          <a:bodyPr>
            <a:normAutofit/>
          </a:bodyPr>
          <a:lstStyle/>
          <a:p>
            <a:pPr marL="419100" indent="-342900">
              <a:buSzPts val="2400"/>
            </a:pPr>
            <a:r>
              <a:rPr lang="en-US" sz="2800" cap="none" dirty="0"/>
              <a:t>Implicit intents do not specify the target activity class, just the intended action</a:t>
            </a:r>
          </a:p>
          <a:p>
            <a:pPr marL="419100" indent="-342900">
              <a:buSzPts val="2400"/>
            </a:pPr>
            <a:r>
              <a:rPr lang="en-US" sz="2800" cap="none" dirty="0"/>
              <a:t>Android runtime matches the implicit intent request with registered intent handlers</a:t>
            </a:r>
          </a:p>
          <a:p>
            <a:pPr marL="419100" indent="-342900">
              <a:buSzPts val="2400"/>
            </a:pPr>
            <a:r>
              <a:rPr lang="en-US" sz="2800" cap="none" dirty="0"/>
              <a:t>If there are multiple matches, an app chooser will open to let the user decide</a:t>
            </a:r>
          </a:p>
          <a:p>
            <a:pPr marL="876300" lvl="1" indent="-342900">
              <a:buSzPts val="2400"/>
            </a:pPr>
            <a:r>
              <a:rPr lang="en-US" sz="2800" cap="none" dirty="0">
                <a:sym typeface="Roboto"/>
              </a:rPr>
              <a:t>When the android runtime finds multiple registered activities that can handle an implicit intent, it displays an </a:t>
            </a:r>
            <a:r>
              <a:rPr lang="en-US" sz="2800" b="1" cap="none" dirty="0">
                <a:sym typeface="Roboto"/>
              </a:rPr>
              <a:t>app chooser </a:t>
            </a:r>
            <a:r>
              <a:rPr lang="en-US" sz="2800" cap="none" dirty="0">
                <a:sym typeface="Roboto"/>
              </a:rPr>
              <a:t>to allow the user to select the handler.</a:t>
            </a:r>
          </a:p>
          <a:p>
            <a:pPr marL="533400" lvl="1" indent="0">
              <a:buSzPts val="2400"/>
              <a:buNone/>
            </a:pPr>
            <a:endParaRPr lang="en-US" sz="2400" cap="none" dirty="0"/>
          </a:p>
          <a:p>
            <a:pPr marL="0" indent="0">
              <a:buNone/>
            </a:pPr>
            <a:endParaRPr lang="en-US" cap="none" dirty="0"/>
          </a:p>
        </p:txBody>
      </p:sp>
      <p:cxnSp>
        <p:nvCxnSpPr>
          <p:cNvPr id="6" name="Straight Arrow Connector 5"/>
          <p:cNvCxnSpPr>
            <a:cxnSpLocks/>
          </p:cNvCxnSpPr>
          <p:nvPr/>
        </p:nvCxnSpPr>
        <p:spPr>
          <a:xfrm flipV="1">
            <a:off x="5769429" y="4147457"/>
            <a:ext cx="3060872" cy="14151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BC19CE2-4CB2-45AC-B43E-142ADEE851ED}"/>
              </a:ext>
            </a:extLst>
          </p:cNvPr>
          <p:cNvPicPr>
            <a:picLocks noChangeAspect="1"/>
          </p:cNvPicPr>
          <p:nvPr/>
        </p:nvPicPr>
        <p:blipFill>
          <a:blip r:embed="rId3"/>
          <a:stretch>
            <a:fillRect/>
          </a:stretch>
        </p:blipFill>
        <p:spPr>
          <a:xfrm>
            <a:off x="8830301" y="1915886"/>
            <a:ext cx="2955299" cy="4776339"/>
          </a:xfrm>
          <a:prstGeom prst="rect">
            <a:avLst/>
          </a:prstGeom>
        </p:spPr>
      </p:pic>
    </p:spTree>
    <p:extLst>
      <p:ext uri="{BB962C8B-B14F-4D97-AF65-F5344CB8AC3E}">
        <p14:creationId xmlns:p14="http://schemas.microsoft.com/office/powerpoint/2010/main" val="37736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
            <a:extLst>
              <a:ext uri="{FF2B5EF4-FFF2-40B4-BE49-F238E27FC236}">
                <a16:creationId xmlns:a16="http://schemas.microsoft.com/office/drawing/2014/main" id="{C21BFB72-9B2C-4632-873D-F6C9509CB284}"/>
              </a:ext>
            </a:extLst>
          </p:cNvPr>
          <p:cNvPicPr/>
          <p:nvPr/>
        </p:nvPicPr>
        <p:blipFill>
          <a:blip r:embed="rId2">
            <a:extLst>
              <a:ext uri="{96DAC541-7B7A-43D3-8B79-37D633B846F1}">
                <asvg:svgBlip xmlns:asvg="http://schemas.microsoft.com/office/drawing/2016/SVG/main" r:embed="rId3"/>
              </a:ext>
            </a:extLst>
          </a:blip>
          <a:stretch>
            <a:fillRect/>
          </a:stretch>
        </p:blipFill>
        <p:spPr>
          <a:xfrm>
            <a:off x="-71120" y="-40640"/>
            <a:ext cx="12263120" cy="6898640"/>
          </a:xfrm>
          <a:prstGeom prst="rect">
            <a:avLst/>
          </a:prstGeom>
        </p:spPr>
      </p:pic>
    </p:spTree>
    <p:extLst>
      <p:ext uri="{BB962C8B-B14F-4D97-AF65-F5344CB8AC3E}">
        <p14:creationId xmlns:p14="http://schemas.microsoft.com/office/powerpoint/2010/main" val="1067903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576775"/>
          </a:xfrm>
        </p:spPr>
        <p:txBody>
          <a:bodyPr>
            <a:normAutofit fontScale="90000"/>
          </a:bodyPr>
          <a:lstStyle/>
          <a:p>
            <a:r>
              <a:rPr lang="en" cap="none" dirty="0"/>
              <a:t>Implicit Intents - Examples</a:t>
            </a:r>
            <a:endParaRPr lang="en-US" cap="none" dirty="0"/>
          </a:p>
        </p:txBody>
      </p:sp>
      <p:sp>
        <p:nvSpPr>
          <p:cNvPr id="3" name="Content Placeholder 2"/>
          <p:cNvSpPr>
            <a:spLocks noGrp="1"/>
          </p:cNvSpPr>
          <p:nvPr>
            <p:ph sz="quarter" idx="13"/>
          </p:nvPr>
        </p:nvSpPr>
        <p:spPr>
          <a:xfrm>
            <a:off x="146036" y="675250"/>
            <a:ext cx="5002740" cy="6059380"/>
          </a:xfrm>
        </p:spPr>
        <p:txBody>
          <a:bodyPr>
            <a:normAutofit fontScale="92500" lnSpcReduction="20000"/>
          </a:bodyPr>
          <a:lstStyle/>
          <a:p>
            <a:pPr marL="0" indent="0">
              <a:buNone/>
            </a:pPr>
            <a:r>
              <a:rPr lang="en-US" sz="2600" b="1" cap="none" dirty="0"/>
              <a:t>Java  Code</a:t>
            </a:r>
            <a:endParaRPr lang="en-US" b="1" cap="none" dirty="0"/>
          </a:p>
          <a:p>
            <a:pPr marL="0" indent="0">
              <a:buNone/>
            </a:pPr>
            <a:r>
              <a:rPr lang="en-US" b="1" cap="none" dirty="0"/>
              <a:t>Show a web page</a:t>
            </a:r>
          </a:p>
          <a:p>
            <a:pPr marL="0" indent="0">
              <a:buNone/>
            </a:pPr>
            <a:r>
              <a:rPr lang="en-US" cap="none" dirty="0"/>
              <a:t>Uri </a:t>
            </a:r>
            <a:r>
              <a:rPr lang="en-US" cap="none" dirty="0" err="1"/>
              <a:t>uri</a:t>
            </a:r>
            <a:r>
              <a:rPr lang="en-US" cap="none" dirty="0"/>
              <a:t> = </a:t>
            </a:r>
            <a:r>
              <a:rPr lang="en-US" cap="none" dirty="0" err="1"/>
              <a:t>Uri.parse</a:t>
            </a:r>
            <a:r>
              <a:rPr lang="en-US" cap="none" dirty="0"/>
              <a:t>("http://www.google.com"); </a:t>
            </a:r>
          </a:p>
          <a:p>
            <a:pPr marL="0" indent="0">
              <a:buNone/>
            </a:pPr>
            <a:r>
              <a:rPr lang="en-US" cap="none" dirty="0"/>
              <a:t>Intent it = new Intent(</a:t>
            </a:r>
            <a:r>
              <a:rPr lang="en-US" cap="none" dirty="0" err="1"/>
              <a:t>Intent.ACTION_VIEW,uri</a:t>
            </a:r>
            <a:r>
              <a:rPr lang="en-US" cap="none" dirty="0"/>
              <a:t>); </a:t>
            </a:r>
          </a:p>
          <a:p>
            <a:pPr marL="0" indent="0">
              <a:buNone/>
            </a:pPr>
            <a:r>
              <a:rPr lang="en-US" cap="none" dirty="0" err="1"/>
              <a:t>startActivity</a:t>
            </a:r>
            <a:r>
              <a:rPr lang="en-US" cap="none" dirty="0"/>
              <a:t>(it);</a:t>
            </a:r>
          </a:p>
          <a:p>
            <a:pPr marL="0" indent="0">
              <a:buNone/>
            </a:pPr>
            <a:r>
              <a:rPr lang="en-US" b="1" cap="none" dirty="0"/>
              <a:t>Dial a phone number</a:t>
            </a:r>
          </a:p>
          <a:p>
            <a:pPr marL="0" indent="0">
              <a:buNone/>
            </a:pPr>
            <a:r>
              <a:rPr lang="en-US" cap="none" dirty="0"/>
              <a:t>Uri </a:t>
            </a:r>
            <a:r>
              <a:rPr lang="en-US" cap="none" dirty="0" err="1"/>
              <a:t>uri</a:t>
            </a:r>
            <a:r>
              <a:rPr lang="en-US" cap="none" dirty="0"/>
              <a:t> = </a:t>
            </a:r>
            <a:r>
              <a:rPr lang="en-US" cap="none" dirty="0" err="1"/>
              <a:t>Uri.parse</a:t>
            </a:r>
            <a:r>
              <a:rPr lang="en-US" cap="none" dirty="0"/>
              <a:t>("tel:8005551234"); </a:t>
            </a:r>
          </a:p>
          <a:p>
            <a:pPr marL="0" indent="0">
              <a:buNone/>
            </a:pPr>
            <a:r>
              <a:rPr lang="en-US" cap="none" dirty="0"/>
              <a:t>Intent it = new Intent(</a:t>
            </a:r>
            <a:r>
              <a:rPr lang="en-US" cap="none" dirty="0" err="1"/>
              <a:t>Intent.ACTION_DIAL</a:t>
            </a:r>
            <a:r>
              <a:rPr lang="en-US" cap="none" dirty="0"/>
              <a:t>, </a:t>
            </a:r>
            <a:r>
              <a:rPr lang="en-US" cap="none" dirty="0" err="1"/>
              <a:t>uri</a:t>
            </a:r>
            <a:r>
              <a:rPr lang="en-US" cap="none" dirty="0"/>
              <a:t>); </a:t>
            </a:r>
          </a:p>
          <a:p>
            <a:pPr marL="0" indent="0">
              <a:buNone/>
            </a:pPr>
            <a:r>
              <a:rPr lang="en-US" cap="none" dirty="0" err="1"/>
              <a:t>startActivity</a:t>
            </a:r>
            <a:r>
              <a:rPr lang="en-US" cap="none" dirty="0"/>
              <a:t>(it);</a:t>
            </a:r>
          </a:p>
          <a:p>
            <a:pPr marL="0" indent="0">
              <a:buNone/>
            </a:pPr>
            <a:r>
              <a:rPr lang="en-US" b="1" cap="none" dirty="0"/>
              <a:t>Open a Map</a:t>
            </a:r>
          </a:p>
          <a:p>
            <a:pPr marL="0" indent="0">
              <a:buNone/>
            </a:pPr>
            <a:r>
              <a:rPr lang="en-US" cap="none" dirty="0"/>
              <a:t>// Iowa latitude and longitude</a:t>
            </a:r>
          </a:p>
          <a:p>
            <a:pPr marL="0" indent="0">
              <a:buNone/>
            </a:pPr>
            <a:r>
              <a:rPr lang="en-US" cap="none" dirty="0"/>
              <a:t>Uri </a:t>
            </a:r>
            <a:r>
              <a:rPr lang="en-US" cap="none" dirty="0" err="1"/>
              <a:t>uri</a:t>
            </a:r>
            <a:r>
              <a:rPr lang="en-US" cap="none" dirty="0"/>
              <a:t> = </a:t>
            </a:r>
            <a:r>
              <a:rPr lang="en-US" cap="none" dirty="0" err="1"/>
              <a:t>Uri.parse</a:t>
            </a:r>
            <a:r>
              <a:rPr lang="en-US" cap="none" dirty="0"/>
              <a:t>("geo:41.8780,93.0977");</a:t>
            </a:r>
          </a:p>
          <a:p>
            <a:pPr marL="0" indent="0">
              <a:buNone/>
            </a:pPr>
            <a:r>
              <a:rPr lang="en-US" cap="none" dirty="0"/>
              <a:t>Intent it = new Intent(</a:t>
            </a:r>
            <a:r>
              <a:rPr lang="en-US" cap="none" dirty="0" err="1"/>
              <a:t>Intent.ACTION_VIEW,uri</a:t>
            </a:r>
            <a:r>
              <a:rPr lang="en-US" cap="none" dirty="0"/>
              <a:t>); </a:t>
            </a:r>
          </a:p>
          <a:p>
            <a:pPr marL="0" indent="0">
              <a:buNone/>
            </a:pPr>
            <a:r>
              <a:rPr lang="en-US" cap="none" dirty="0" err="1"/>
              <a:t>startActivity</a:t>
            </a:r>
            <a:r>
              <a:rPr lang="en-US" cap="none" dirty="0"/>
              <a:t>(it);</a:t>
            </a:r>
          </a:p>
        </p:txBody>
      </p:sp>
      <p:sp>
        <p:nvSpPr>
          <p:cNvPr id="4" name="Content Placeholder 2">
            <a:extLst>
              <a:ext uri="{FF2B5EF4-FFF2-40B4-BE49-F238E27FC236}">
                <a16:creationId xmlns:a16="http://schemas.microsoft.com/office/drawing/2014/main" id="{B9B7D720-6E66-4332-990F-D8786778E6F4}"/>
              </a:ext>
            </a:extLst>
          </p:cNvPr>
          <p:cNvSpPr txBox="1">
            <a:spLocks/>
          </p:cNvSpPr>
          <p:nvPr/>
        </p:nvSpPr>
        <p:spPr>
          <a:xfrm>
            <a:off x="5915889" y="611452"/>
            <a:ext cx="5002740" cy="62117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2200" b="1" cap="none" dirty="0"/>
              <a:t>Kotlin Code</a:t>
            </a:r>
          </a:p>
          <a:p>
            <a:pPr marL="0" indent="0">
              <a:buFont typeface="Arial" panose="020B0604020202020204" pitchFamily="34" charset="0"/>
              <a:buNone/>
            </a:pPr>
            <a:r>
              <a:rPr lang="en-US" b="1" cap="none" dirty="0"/>
              <a:t>Show a web page</a:t>
            </a:r>
          </a:p>
          <a:p>
            <a:pPr marL="0" indent="0">
              <a:buFont typeface="Arial" panose="020B0604020202020204" pitchFamily="34" charset="0"/>
              <a:buNone/>
            </a:pPr>
            <a:r>
              <a:rPr lang="en-US" cap="none" dirty="0" err="1"/>
              <a:t>val</a:t>
            </a:r>
            <a:r>
              <a:rPr lang="en-US" cap="none" dirty="0"/>
              <a:t> </a:t>
            </a:r>
            <a:r>
              <a:rPr lang="en-US" cap="none" dirty="0" err="1"/>
              <a:t>uri</a:t>
            </a:r>
            <a:r>
              <a:rPr lang="en-US" cap="none" dirty="0"/>
              <a:t> = </a:t>
            </a:r>
            <a:r>
              <a:rPr lang="en-US" cap="none" dirty="0" err="1"/>
              <a:t>Uri.parse</a:t>
            </a:r>
            <a:r>
              <a:rPr lang="en-US" cap="none" dirty="0"/>
              <a:t>("http://www.google.com"); </a:t>
            </a:r>
          </a:p>
          <a:p>
            <a:pPr marL="0" indent="0">
              <a:buFont typeface="Arial" panose="020B0604020202020204" pitchFamily="34" charset="0"/>
              <a:buNone/>
            </a:pPr>
            <a:r>
              <a:rPr lang="en-US" cap="none" dirty="0" err="1"/>
              <a:t>val</a:t>
            </a:r>
            <a:r>
              <a:rPr lang="en-US" cap="none" dirty="0"/>
              <a:t>  it = Intent(</a:t>
            </a:r>
            <a:r>
              <a:rPr lang="en-US" cap="none" dirty="0" err="1"/>
              <a:t>Intent.ACTION_VIEW,uri</a:t>
            </a:r>
            <a:r>
              <a:rPr lang="en-US" cap="none" dirty="0"/>
              <a:t>); </a:t>
            </a:r>
          </a:p>
          <a:p>
            <a:pPr marL="0" indent="0">
              <a:buFont typeface="Arial" panose="020B0604020202020204" pitchFamily="34" charset="0"/>
              <a:buNone/>
            </a:pPr>
            <a:r>
              <a:rPr lang="en-US" cap="none" dirty="0" err="1"/>
              <a:t>startActivity</a:t>
            </a:r>
            <a:r>
              <a:rPr lang="en-US" cap="none" dirty="0"/>
              <a:t>(it);</a:t>
            </a:r>
          </a:p>
          <a:p>
            <a:pPr marL="0" indent="0">
              <a:buFont typeface="Arial" panose="020B0604020202020204" pitchFamily="34" charset="0"/>
              <a:buNone/>
            </a:pPr>
            <a:r>
              <a:rPr lang="en-US" b="1" cap="none" dirty="0"/>
              <a:t>Dial a phone number</a:t>
            </a:r>
          </a:p>
          <a:p>
            <a:pPr marL="0" indent="0">
              <a:buFont typeface="Arial" panose="020B0604020202020204" pitchFamily="34" charset="0"/>
              <a:buNone/>
            </a:pPr>
            <a:r>
              <a:rPr lang="en-US" cap="none" dirty="0" err="1"/>
              <a:t>val</a:t>
            </a:r>
            <a:r>
              <a:rPr lang="en-US" cap="none" dirty="0"/>
              <a:t> </a:t>
            </a:r>
            <a:r>
              <a:rPr lang="en-US" cap="none" dirty="0" err="1"/>
              <a:t>uri</a:t>
            </a:r>
            <a:r>
              <a:rPr lang="en-US" cap="none" dirty="0"/>
              <a:t> = </a:t>
            </a:r>
            <a:r>
              <a:rPr lang="en-US" cap="none" dirty="0" err="1"/>
              <a:t>Uri.parse</a:t>
            </a:r>
            <a:r>
              <a:rPr lang="en-US" cap="none" dirty="0"/>
              <a:t>("tel:8005551234"); </a:t>
            </a:r>
          </a:p>
          <a:p>
            <a:pPr marL="0" indent="0">
              <a:buFont typeface="Arial" panose="020B0604020202020204" pitchFamily="34" charset="0"/>
              <a:buNone/>
            </a:pPr>
            <a:r>
              <a:rPr lang="en-US" cap="none" dirty="0" err="1"/>
              <a:t>val</a:t>
            </a:r>
            <a:r>
              <a:rPr lang="en-US" cap="none" dirty="0"/>
              <a:t>  it = Intent(</a:t>
            </a:r>
            <a:r>
              <a:rPr lang="en-US" cap="none" dirty="0" err="1"/>
              <a:t>Intent.ACTION_DIAL</a:t>
            </a:r>
            <a:r>
              <a:rPr lang="en-US" cap="none" dirty="0"/>
              <a:t>, </a:t>
            </a:r>
            <a:r>
              <a:rPr lang="en-US" cap="none" dirty="0" err="1"/>
              <a:t>uri</a:t>
            </a:r>
            <a:r>
              <a:rPr lang="en-US" cap="none" dirty="0"/>
              <a:t>); </a:t>
            </a:r>
          </a:p>
          <a:p>
            <a:pPr marL="0" indent="0">
              <a:buFont typeface="Arial" panose="020B0604020202020204" pitchFamily="34" charset="0"/>
              <a:buNone/>
            </a:pPr>
            <a:r>
              <a:rPr lang="en-US" cap="none" dirty="0" err="1"/>
              <a:t>startActivity</a:t>
            </a:r>
            <a:r>
              <a:rPr lang="en-US" cap="none" dirty="0"/>
              <a:t>(it);</a:t>
            </a:r>
          </a:p>
          <a:p>
            <a:pPr marL="0" indent="0">
              <a:buFont typeface="Arial" panose="020B0604020202020204" pitchFamily="34" charset="0"/>
              <a:buNone/>
            </a:pPr>
            <a:r>
              <a:rPr lang="en-US" b="1" cap="none" dirty="0"/>
              <a:t>Open a Map</a:t>
            </a:r>
          </a:p>
          <a:p>
            <a:pPr marL="0" indent="0">
              <a:buFont typeface="Arial" panose="020B0604020202020204" pitchFamily="34" charset="0"/>
              <a:buNone/>
            </a:pPr>
            <a:r>
              <a:rPr lang="en-US" cap="none" dirty="0"/>
              <a:t>// Iowa latitude and longitude</a:t>
            </a:r>
          </a:p>
          <a:p>
            <a:pPr marL="0" indent="0">
              <a:buFont typeface="Arial" panose="020B0604020202020204" pitchFamily="34" charset="0"/>
              <a:buNone/>
            </a:pPr>
            <a:r>
              <a:rPr lang="en-US" cap="none" dirty="0" err="1"/>
              <a:t>val</a:t>
            </a:r>
            <a:r>
              <a:rPr lang="en-US" cap="none" dirty="0"/>
              <a:t> </a:t>
            </a:r>
            <a:r>
              <a:rPr lang="en-US" cap="none" dirty="0" err="1"/>
              <a:t>uri</a:t>
            </a:r>
            <a:r>
              <a:rPr lang="en-US" cap="none" dirty="0"/>
              <a:t> = </a:t>
            </a:r>
            <a:r>
              <a:rPr lang="en-US" cap="none" dirty="0" err="1"/>
              <a:t>Uri.parse</a:t>
            </a:r>
            <a:r>
              <a:rPr lang="en-US" cap="none" dirty="0"/>
              <a:t>("geo:41.8780,93.0977");</a:t>
            </a:r>
          </a:p>
          <a:p>
            <a:pPr marL="0" indent="0">
              <a:buFont typeface="Arial" panose="020B0604020202020204" pitchFamily="34" charset="0"/>
              <a:buNone/>
            </a:pPr>
            <a:r>
              <a:rPr lang="en-US" cap="none"/>
              <a:t>val </a:t>
            </a:r>
            <a:r>
              <a:rPr lang="en-US" cap="none" dirty="0"/>
              <a:t>it = Intent(</a:t>
            </a:r>
            <a:r>
              <a:rPr lang="en-US" cap="none" dirty="0" err="1"/>
              <a:t>Intent.ACTION_VIEW,uri</a:t>
            </a:r>
            <a:r>
              <a:rPr lang="en-US" cap="none" dirty="0"/>
              <a:t>); </a:t>
            </a:r>
          </a:p>
          <a:p>
            <a:pPr marL="0" indent="0">
              <a:buFont typeface="Arial" panose="020B0604020202020204" pitchFamily="34" charset="0"/>
              <a:buNone/>
            </a:pPr>
            <a:r>
              <a:rPr lang="en-US" cap="none" dirty="0" err="1"/>
              <a:t>startActivity</a:t>
            </a:r>
            <a:r>
              <a:rPr lang="en-US" cap="none" dirty="0"/>
              <a:t>(it);</a:t>
            </a:r>
          </a:p>
        </p:txBody>
      </p:sp>
    </p:spTree>
    <p:extLst>
      <p:ext uri="{BB962C8B-B14F-4D97-AF65-F5344CB8AC3E}">
        <p14:creationId xmlns:p14="http://schemas.microsoft.com/office/powerpoint/2010/main" val="2429518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74632"/>
            <a:ext cx="10364451" cy="687769"/>
          </a:xfrm>
        </p:spPr>
        <p:txBody>
          <a:bodyPr>
            <a:normAutofit fontScale="90000"/>
          </a:bodyPr>
          <a:lstStyle/>
          <a:p>
            <a:r>
              <a:rPr lang="en" sz="4400" cap="none" dirty="0"/>
              <a:t>Avoid exceptions and crashes</a:t>
            </a:r>
            <a:endParaRPr lang="en-US" sz="4400" cap="none" dirty="0"/>
          </a:p>
        </p:txBody>
      </p:sp>
      <p:sp>
        <p:nvSpPr>
          <p:cNvPr id="3" name="Content Placeholder 2"/>
          <p:cNvSpPr>
            <a:spLocks noGrp="1"/>
          </p:cNvSpPr>
          <p:nvPr>
            <p:ph sz="quarter" idx="13"/>
          </p:nvPr>
        </p:nvSpPr>
        <p:spPr>
          <a:xfrm>
            <a:off x="638629" y="1291772"/>
            <a:ext cx="11175999" cy="5080000"/>
          </a:xfrm>
        </p:spPr>
        <p:txBody>
          <a:bodyPr>
            <a:normAutofit/>
          </a:bodyPr>
          <a:lstStyle/>
          <a:p>
            <a:r>
              <a:rPr lang="en-US" sz="2800" cap="none" dirty="0"/>
              <a:t>Before starting an implicit activity, use the package manager to check that there is a package with an activity that matches the given criteria.</a:t>
            </a:r>
          </a:p>
          <a:p>
            <a:pPr marL="0" indent="0">
              <a:buNone/>
            </a:pPr>
            <a:r>
              <a:rPr lang="en-US" sz="2800" cap="none" dirty="0"/>
              <a:t>Example</a:t>
            </a:r>
          </a:p>
          <a:p>
            <a:pPr marL="0" indent="0">
              <a:buNone/>
            </a:pPr>
            <a:r>
              <a:rPr lang="en-US" sz="2800" cap="none" dirty="0"/>
              <a:t>Intent </a:t>
            </a:r>
            <a:r>
              <a:rPr lang="en-US" sz="2800" cap="none" dirty="0" err="1"/>
              <a:t>intent</a:t>
            </a:r>
            <a:r>
              <a:rPr lang="en-US" sz="2800" cap="none" dirty="0"/>
              <a:t> = new Intent(</a:t>
            </a:r>
            <a:r>
              <a:rPr lang="en-US" sz="2800" cap="none" dirty="0" err="1"/>
              <a:t>Intent.ACTION_DIAL</a:t>
            </a:r>
            <a:r>
              <a:rPr lang="en-US" sz="2800" cap="none" dirty="0"/>
              <a:t>);</a:t>
            </a:r>
          </a:p>
          <a:p>
            <a:pPr marL="0" indent="0">
              <a:buNone/>
            </a:pPr>
            <a:r>
              <a:rPr lang="en-US" sz="2800" cap="none" dirty="0" err="1"/>
              <a:t>intent.setData</a:t>
            </a:r>
            <a:r>
              <a:rPr lang="en-US" sz="2800" cap="none" dirty="0"/>
              <a:t>(</a:t>
            </a:r>
            <a:r>
              <a:rPr lang="en-US" sz="2800" cap="none" dirty="0" err="1"/>
              <a:t>Uri.parse</a:t>
            </a:r>
            <a:r>
              <a:rPr lang="en-US" sz="2800" cap="none" dirty="0"/>
              <a:t>("tel:8005551234"));</a:t>
            </a:r>
          </a:p>
          <a:p>
            <a:pPr marL="0" indent="0">
              <a:buNone/>
            </a:pPr>
            <a:r>
              <a:rPr lang="en-US" sz="2800" cap="none" dirty="0"/>
              <a:t>if (</a:t>
            </a:r>
            <a:r>
              <a:rPr lang="en-US" sz="2800" cap="none" dirty="0" err="1"/>
              <a:t>intent.resolveActivity</a:t>
            </a:r>
            <a:r>
              <a:rPr lang="en-US" sz="2800" cap="none" dirty="0"/>
              <a:t>(</a:t>
            </a:r>
            <a:r>
              <a:rPr lang="en-US" sz="2800" cap="none" dirty="0" err="1"/>
              <a:t>getPackageManager</a:t>
            </a:r>
            <a:r>
              <a:rPr lang="en-US" sz="2800" cap="none" dirty="0"/>
              <a:t>()) != null) {</a:t>
            </a:r>
          </a:p>
          <a:p>
            <a:pPr marL="0" indent="0">
              <a:buNone/>
            </a:pPr>
            <a:r>
              <a:rPr lang="en-US" sz="2800" cap="none" dirty="0"/>
              <a:t>	</a:t>
            </a:r>
            <a:r>
              <a:rPr lang="en-US" sz="2800" cap="none" dirty="0" err="1"/>
              <a:t>startActivity</a:t>
            </a:r>
            <a:r>
              <a:rPr lang="en-US" sz="2800" cap="none" dirty="0"/>
              <a:t>(intent);</a:t>
            </a:r>
          </a:p>
          <a:p>
            <a:pPr marL="0" indent="0">
              <a:buNone/>
            </a:pPr>
            <a:r>
              <a:rPr lang="en-US" sz="2800" cap="none" dirty="0"/>
              <a:t>}</a:t>
            </a:r>
          </a:p>
          <a:p>
            <a:pPr marL="0" indent="0">
              <a:buNone/>
            </a:pPr>
            <a:endParaRPr lang="en-US" cap="none" dirty="0"/>
          </a:p>
        </p:txBody>
      </p:sp>
    </p:spTree>
    <p:extLst>
      <p:ext uri="{BB962C8B-B14F-4D97-AF65-F5344CB8AC3E}">
        <p14:creationId xmlns:p14="http://schemas.microsoft.com/office/powerpoint/2010/main" val="3827297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78913"/>
            <a:ext cx="10364451" cy="879207"/>
          </a:xfrm>
        </p:spPr>
        <p:txBody>
          <a:bodyPr/>
          <a:lstStyle/>
          <a:p>
            <a:r>
              <a:rPr lang="en-US" cap="none" dirty="0"/>
              <a:t>Hands on Example 2 – Implicit Intent</a:t>
            </a:r>
          </a:p>
        </p:txBody>
      </p:sp>
      <p:sp>
        <p:nvSpPr>
          <p:cNvPr id="3" name="Content Placeholder 2"/>
          <p:cNvSpPr>
            <a:spLocks noGrp="1"/>
          </p:cNvSpPr>
          <p:nvPr>
            <p:ph sz="quarter" idx="13"/>
          </p:nvPr>
        </p:nvSpPr>
        <p:spPr>
          <a:xfrm>
            <a:off x="913774" y="1277008"/>
            <a:ext cx="10363826" cy="5108026"/>
          </a:xfrm>
        </p:spPr>
        <p:txBody>
          <a:bodyPr>
            <a:normAutofit fontScale="92500"/>
          </a:bodyPr>
          <a:lstStyle/>
          <a:p>
            <a:r>
              <a:rPr lang="en-US" sz="2800" cap="none" dirty="0"/>
              <a:t>However, you can also start up activities from the API or third-party apps. In those cases, though, you will not have specific Intent object representing the other activity in your project, so you cannot use the Intent constructor to initiate.</a:t>
            </a:r>
          </a:p>
          <a:p>
            <a:r>
              <a:rPr lang="en-US" sz="2800" cap="none" dirty="0"/>
              <a:t>Instead, you will use what are referred as the “Implicit” Intent structure.</a:t>
            </a:r>
          </a:p>
          <a:p>
            <a:r>
              <a:rPr lang="en-US" sz="2800" cap="none" dirty="0"/>
              <a:t>Let's enhance the previous example by introducing implicit intents to perform the following.</a:t>
            </a:r>
          </a:p>
          <a:p>
            <a:pPr lvl="1"/>
            <a:r>
              <a:rPr lang="en-US" sz="2400" cap="none" dirty="0"/>
              <a:t>Sending message to the person through Email</a:t>
            </a:r>
          </a:p>
          <a:p>
            <a:pPr lvl="1"/>
            <a:r>
              <a:rPr lang="en-US" sz="2400" cap="none" dirty="0"/>
              <a:t>Showing a Dial screen App (</a:t>
            </a:r>
            <a:r>
              <a:rPr lang="en-US" sz="2400" b="1" dirty="0" err="1">
                <a:solidFill>
                  <a:srgbClr val="FF0000"/>
                </a:solidFill>
              </a:rPr>
              <a:t>Intent.ACTION_DIAL</a:t>
            </a:r>
            <a:r>
              <a:rPr lang="en-US" sz="2400" b="1" dirty="0">
                <a:solidFill>
                  <a:srgbClr val="FF0000"/>
                </a:solidFill>
              </a:rPr>
              <a:t>)</a:t>
            </a:r>
            <a:endParaRPr lang="en-US" sz="2400" cap="none" dirty="0"/>
          </a:p>
          <a:p>
            <a:pPr lvl="1"/>
            <a:r>
              <a:rPr lang="en-US" sz="2400" cap="none" dirty="0"/>
              <a:t>Showing a WhatsApp App</a:t>
            </a:r>
          </a:p>
        </p:txBody>
      </p:sp>
    </p:spTree>
    <p:extLst>
      <p:ext uri="{BB962C8B-B14F-4D97-AF65-F5344CB8AC3E}">
        <p14:creationId xmlns:p14="http://schemas.microsoft.com/office/powerpoint/2010/main" val="24984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882869"/>
          </a:xfrm>
        </p:spPr>
        <p:txBody>
          <a:bodyPr/>
          <a:lstStyle/>
          <a:p>
            <a:r>
              <a:rPr lang="en-US" dirty="0"/>
              <a:t>Design Screen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454" y="798329"/>
            <a:ext cx="3783724" cy="5975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9F09F6D1-A4C9-49AB-BF10-2C0C46C0368A}"/>
              </a:ext>
            </a:extLst>
          </p:cNvPr>
          <p:cNvSpPr txBox="1"/>
          <p:nvPr/>
        </p:nvSpPr>
        <p:spPr>
          <a:xfrm>
            <a:off x="132521" y="1442572"/>
            <a:ext cx="4823791" cy="1754326"/>
          </a:xfrm>
          <a:prstGeom prst="rect">
            <a:avLst/>
          </a:prstGeom>
          <a:noFill/>
        </p:spPr>
        <p:txBody>
          <a:bodyPr wrap="square" rtlCol="0">
            <a:spAutoFit/>
          </a:bodyPr>
          <a:lstStyle/>
          <a:p>
            <a:r>
              <a:rPr lang="en-US" sz="3600" dirty="0"/>
              <a:t>Refer : </a:t>
            </a:r>
            <a:r>
              <a:rPr lang="en-US" sz="3600" dirty="0" err="1"/>
              <a:t>IntentsDemo</a:t>
            </a:r>
            <a:endParaRPr lang="en-US" sz="3600" dirty="0"/>
          </a:p>
          <a:p>
            <a:r>
              <a:rPr lang="en-US" sz="3600" dirty="0"/>
              <a:t>Shows both Explicit and Implicit</a:t>
            </a:r>
          </a:p>
        </p:txBody>
      </p:sp>
    </p:spTree>
    <p:extLst>
      <p:ext uri="{BB962C8B-B14F-4D97-AF65-F5344CB8AC3E}">
        <p14:creationId xmlns:p14="http://schemas.microsoft.com/office/powerpoint/2010/main" val="3005261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18328"/>
            <a:ext cx="10364451" cy="800380"/>
          </a:xfrm>
        </p:spPr>
        <p:txBody>
          <a:bodyPr/>
          <a:lstStyle/>
          <a:p>
            <a:r>
              <a:rPr lang="en-US" dirty="0"/>
              <a:t>Implicit intent to send message</a:t>
            </a:r>
          </a:p>
        </p:txBody>
      </p:sp>
      <p:sp>
        <p:nvSpPr>
          <p:cNvPr id="3" name="Content Placeholder 2"/>
          <p:cNvSpPr>
            <a:spLocks noGrp="1"/>
          </p:cNvSpPr>
          <p:nvPr>
            <p:ph sz="quarter" idx="13"/>
          </p:nvPr>
        </p:nvSpPr>
        <p:spPr>
          <a:xfrm>
            <a:off x="157030" y="1018707"/>
            <a:ext cx="5400489" cy="4525749"/>
          </a:xfrm>
        </p:spPr>
        <p:txBody>
          <a:bodyPr>
            <a:normAutofit fontScale="92500"/>
          </a:bodyPr>
          <a:lstStyle/>
          <a:p>
            <a:pPr marL="0" indent="0">
              <a:buNone/>
            </a:pPr>
            <a:r>
              <a:rPr lang="en-US" sz="2400" b="1" u="sng" cap="none" dirty="0">
                <a:solidFill>
                  <a:srgbClr val="C00000"/>
                </a:solidFill>
              </a:rPr>
              <a:t>XML Code for the Button </a:t>
            </a:r>
            <a:r>
              <a:rPr lang="en-US" sz="2400" b="1" u="sng" cap="none" dirty="0" err="1">
                <a:solidFill>
                  <a:srgbClr val="C00000"/>
                </a:solidFill>
              </a:rPr>
              <a:t>SendImplicit</a:t>
            </a:r>
            <a:endParaRPr lang="en-US" sz="2400" b="1" u="sng" cap="none" dirty="0">
              <a:solidFill>
                <a:srgbClr val="C00000"/>
              </a:solidFill>
            </a:endParaRPr>
          </a:p>
          <a:p>
            <a:pPr marL="0" indent="0">
              <a:buNone/>
            </a:pPr>
            <a:r>
              <a:rPr lang="en-US" sz="2400" cap="none" dirty="0"/>
              <a:t>&lt;Button</a:t>
            </a:r>
          </a:p>
          <a:p>
            <a:pPr marL="0" indent="0">
              <a:buNone/>
            </a:pPr>
            <a:r>
              <a:rPr lang="en-US" sz="2400" cap="none" dirty="0"/>
              <a:t>        </a:t>
            </a:r>
            <a:r>
              <a:rPr lang="en-US" sz="2400" cap="none" dirty="0" err="1"/>
              <a:t>android:layout_width</a:t>
            </a:r>
            <a:r>
              <a:rPr lang="en-US" sz="2400" cap="none" dirty="0"/>
              <a:t>="</a:t>
            </a:r>
            <a:r>
              <a:rPr lang="en-US" sz="2400" cap="none" dirty="0" err="1"/>
              <a:t>match_parent</a:t>
            </a:r>
            <a:r>
              <a:rPr lang="en-US" sz="2400" cap="none" dirty="0"/>
              <a:t>"</a:t>
            </a:r>
          </a:p>
          <a:p>
            <a:pPr marL="0" indent="0">
              <a:buNone/>
            </a:pPr>
            <a:r>
              <a:rPr lang="en-US" sz="2400" cap="none" dirty="0"/>
              <a:t>        </a:t>
            </a:r>
            <a:r>
              <a:rPr lang="en-US" sz="2400" cap="none" dirty="0" err="1"/>
              <a:t>android:layout_height</a:t>
            </a:r>
            <a:r>
              <a:rPr lang="en-US" sz="2400" cap="none" dirty="0"/>
              <a:t>="</a:t>
            </a:r>
            <a:r>
              <a:rPr lang="en-US" sz="2400" cap="none" dirty="0" err="1"/>
              <a:t>wrap_content</a:t>
            </a:r>
            <a:r>
              <a:rPr lang="en-US" sz="2400" cap="none" dirty="0"/>
              <a:t>"</a:t>
            </a:r>
          </a:p>
          <a:p>
            <a:pPr marL="0" indent="0">
              <a:buNone/>
            </a:pPr>
            <a:r>
              <a:rPr lang="en-US" sz="2400" cap="none" dirty="0"/>
              <a:t>        </a:t>
            </a:r>
            <a:r>
              <a:rPr lang="en-US" sz="2400" cap="none" dirty="0" err="1"/>
              <a:t>android:id</a:t>
            </a:r>
            <a:r>
              <a:rPr lang="en-US" sz="2400" cap="none" dirty="0"/>
              <a:t>="@+id/send2"</a:t>
            </a:r>
          </a:p>
          <a:p>
            <a:pPr marL="0" indent="0">
              <a:buNone/>
            </a:pPr>
            <a:r>
              <a:rPr lang="en-US" sz="2400" cap="none" dirty="0"/>
              <a:t>        </a:t>
            </a:r>
            <a:r>
              <a:rPr lang="en-US" sz="2400" cap="none" dirty="0" err="1"/>
              <a:t>android:onClick</a:t>
            </a:r>
            <a:r>
              <a:rPr lang="en-US" sz="2400" cap="none" dirty="0"/>
              <a:t>="</a:t>
            </a:r>
            <a:r>
              <a:rPr lang="en-US" sz="2400" cap="none" dirty="0" err="1"/>
              <a:t>onSendMessageImplicit</a:t>
            </a:r>
            <a:r>
              <a:rPr lang="en-US" sz="2400" cap="none" dirty="0"/>
              <a:t>"</a:t>
            </a:r>
          </a:p>
          <a:p>
            <a:pPr marL="0" indent="0">
              <a:buNone/>
            </a:pPr>
            <a:r>
              <a:rPr lang="en-US" sz="2400" cap="none" dirty="0"/>
              <a:t>        </a:t>
            </a:r>
            <a:r>
              <a:rPr lang="en-US" sz="2400" cap="none" dirty="0" err="1"/>
              <a:t>android:text</a:t>
            </a:r>
            <a:r>
              <a:rPr lang="en-US" sz="2400" cap="none" dirty="0"/>
              <a:t>="</a:t>
            </a:r>
            <a:r>
              <a:rPr lang="en-US" sz="2400" cap="none" dirty="0" err="1"/>
              <a:t>SendImplicit</a:t>
            </a:r>
            <a:r>
              <a:rPr lang="en-US" sz="2400" cap="none" dirty="0"/>
              <a:t>"/&gt;</a:t>
            </a:r>
          </a:p>
        </p:txBody>
      </p:sp>
      <p:sp>
        <p:nvSpPr>
          <p:cNvPr id="4" name="Content Placeholder 2"/>
          <p:cNvSpPr txBox="1">
            <a:spLocks/>
          </p:cNvSpPr>
          <p:nvPr/>
        </p:nvSpPr>
        <p:spPr>
          <a:xfrm>
            <a:off x="5841749" y="1018708"/>
            <a:ext cx="6176080" cy="47724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400" b="1" u="sng" cap="none" dirty="0">
                <a:solidFill>
                  <a:srgbClr val="C00000"/>
                </a:solidFill>
              </a:rPr>
              <a:t>Kotlin Code for the Button Click Event</a:t>
            </a:r>
          </a:p>
          <a:p>
            <a:pPr marL="0" indent="0">
              <a:buNone/>
            </a:pPr>
            <a:r>
              <a:rPr lang="en-US" cap="none" dirty="0"/>
              <a:t> </a:t>
            </a:r>
            <a:r>
              <a:rPr lang="en-US" sz="2400" cap="none" dirty="0"/>
              <a:t>fun </a:t>
            </a:r>
            <a:r>
              <a:rPr lang="en-US" sz="2400" cap="none" dirty="0" err="1"/>
              <a:t>onSendMessageImplicit</a:t>
            </a:r>
            <a:r>
              <a:rPr lang="en-US" sz="2400" cap="none" dirty="0"/>
              <a:t>(view: View) {</a:t>
            </a:r>
          </a:p>
          <a:p>
            <a:pPr marL="0" indent="0">
              <a:buNone/>
            </a:pPr>
            <a:r>
              <a:rPr lang="en-US" sz="2400" cap="none" dirty="0"/>
              <a:t>        var input = </a:t>
            </a:r>
            <a:r>
              <a:rPr lang="en-US" sz="2400" cap="none" dirty="0" err="1"/>
              <a:t>smsg.text.toString</a:t>
            </a:r>
            <a:r>
              <a:rPr lang="en-US" sz="2400" cap="none" dirty="0"/>
              <a:t>()</a:t>
            </a:r>
          </a:p>
          <a:p>
            <a:pPr marL="0" indent="0">
              <a:buNone/>
            </a:pPr>
            <a:r>
              <a:rPr lang="en-US" sz="2400" cap="none" dirty="0"/>
              <a:t>        </a:t>
            </a:r>
            <a:r>
              <a:rPr lang="en-US" sz="2400" cap="none" dirty="0" err="1"/>
              <a:t>val</a:t>
            </a:r>
            <a:r>
              <a:rPr lang="en-US" sz="2400" cap="none" dirty="0"/>
              <a:t> intent = Intent()</a:t>
            </a:r>
          </a:p>
          <a:p>
            <a:pPr marL="0" indent="0">
              <a:buNone/>
            </a:pPr>
            <a:r>
              <a:rPr lang="en-US" sz="2400" cap="none" dirty="0"/>
              <a:t>        </a:t>
            </a:r>
            <a:r>
              <a:rPr lang="en-US" sz="2400" cap="none" dirty="0" err="1"/>
              <a:t>intent.action</a:t>
            </a:r>
            <a:r>
              <a:rPr lang="en-US" sz="2400" cap="none" dirty="0"/>
              <a:t> = </a:t>
            </a:r>
            <a:r>
              <a:rPr lang="en-US" sz="2400" cap="none" dirty="0" err="1"/>
              <a:t>Intent.ACTION_SEND</a:t>
            </a:r>
            <a:endParaRPr lang="en-US" sz="2400" cap="none" dirty="0"/>
          </a:p>
          <a:p>
            <a:pPr marL="0" indent="0">
              <a:buNone/>
            </a:pPr>
            <a:r>
              <a:rPr lang="en-US" sz="2400" cap="none" dirty="0"/>
              <a:t>        </a:t>
            </a:r>
            <a:r>
              <a:rPr lang="en-US" sz="2400" cap="none" dirty="0" err="1"/>
              <a:t>intent.type</a:t>
            </a:r>
            <a:r>
              <a:rPr lang="en-US" sz="2400" cap="none" dirty="0"/>
              <a:t> = “text/plain"</a:t>
            </a:r>
          </a:p>
          <a:p>
            <a:pPr marL="0" indent="0">
              <a:buNone/>
            </a:pPr>
            <a:r>
              <a:rPr lang="en-US" sz="2400" cap="none" dirty="0"/>
              <a:t>        </a:t>
            </a:r>
            <a:r>
              <a:rPr lang="en-US" sz="2400" cap="none" dirty="0" err="1"/>
              <a:t>intent.putExtra</a:t>
            </a:r>
            <a:r>
              <a:rPr lang="en-US" sz="2400" cap="none" dirty="0"/>
              <a:t>(</a:t>
            </a:r>
            <a:r>
              <a:rPr lang="en-US" sz="2400" cap="none" dirty="0" err="1"/>
              <a:t>Intent.EXTRA_TEXT</a:t>
            </a:r>
            <a:r>
              <a:rPr lang="en-US" sz="2400" cap="none" dirty="0"/>
              <a:t>, input)</a:t>
            </a:r>
          </a:p>
          <a:p>
            <a:pPr marL="0" indent="0">
              <a:buNone/>
            </a:pPr>
            <a:r>
              <a:rPr lang="en-US" sz="2400" cap="none" dirty="0"/>
              <a:t>        </a:t>
            </a:r>
            <a:r>
              <a:rPr lang="en-US" sz="2400" cap="none" dirty="0" err="1"/>
              <a:t>startActivity</a:t>
            </a:r>
            <a:r>
              <a:rPr lang="en-US" sz="2400" cap="none" dirty="0"/>
              <a:t>(intent)</a:t>
            </a:r>
          </a:p>
          <a:p>
            <a:pPr marL="0" indent="0">
              <a:buNone/>
            </a:pPr>
            <a:r>
              <a:rPr lang="en-US" sz="2400" cap="none" dirty="0"/>
              <a:t>    }</a:t>
            </a:r>
          </a:p>
        </p:txBody>
      </p:sp>
      <p:sp>
        <p:nvSpPr>
          <p:cNvPr id="5" name="TextBox 4"/>
          <p:cNvSpPr txBox="1"/>
          <p:nvPr/>
        </p:nvSpPr>
        <p:spPr>
          <a:xfrm>
            <a:off x="157031" y="5902508"/>
            <a:ext cx="10721177" cy="738664"/>
          </a:xfrm>
          <a:prstGeom prst="rect">
            <a:avLst/>
          </a:prstGeom>
          <a:noFill/>
        </p:spPr>
        <p:txBody>
          <a:bodyPr wrap="square" rtlCol="0">
            <a:spAutoFit/>
          </a:bodyPr>
          <a:lstStyle/>
          <a:p>
            <a:r>
              <a:rPr lang="en-US" sz="2400" dirty="0"/>
              <a:t>The intent specifies an action of ACTION_SEND, and a MIME type of text/plain.  </a:t>
            </a:r>
          </a:p>
          <a:p>
            <a:endParaRPr lang="en-US" dirty="0"/>
          </a:p>
        </p:txBody>
      </p:sp>
    </p:spTree>
    <p:extLst>
      <p:ext uri="{BB962C8B-B14F-4D97-AF65-F5344CB8AC3E}">
        <p14:creationId xmlns:p14="http://schemas.microsoft.com/office/powerpoint/2010/main" val="887511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3775" y="76437"/>
            <a:ext cx="10364451" cy="1084159"/>
          </a:xfrm>
        </p:spPr>
        <p:txBody>
          <a:bodyPr/>
          <a:lstStyle/>
          <a:p>
            <a:r>
              <a:rPr lang="en-US" cap="none" dirty="0"/>
              <a:t>After clicking </a:t>
            </a:r>
            <a:r>
              <a:rPr lang="en-US" b="1" cap="none" dirty="0"/>
              <a:t>SENDIMPLICIT</a:t>
            </a:r>
            <a:r>
              <a:rPr lang="en-US" cap="none" dirty="0"/>
              <a:t> button </a:t>
            </a:r>
          </a:p>
        </p:txBody>
      </p:sp>
      <p:pic>
        <p:nvPicPr>
          <p:cNvPr id="6" name="Picture 5" descr="C:\Users\rmohanraj.CS.MUM.EDU\AppData\Local\Microsoft\Windows\INetCache\Content.Word\Screenshot_2017-03-26-13-07-10.png"/>
          <p:cNvPicPr/>
          <p:nvPr/>
        </p:nvPicPr>
        <p:blipFill>
          <a:blip r:embed="rId2">
            <a:extLst>
              <a:ext uri="{28A0092B-C50C-407E-A947-70E740481C1C}">
                <a14:useLocalDpi xmlns:a14="http://schemas.microsoft.com/office/drawing/2010/main" val="0"/>
              </a:ext>
            </a:extLst>
          </a:blip>
          <a:srcRect/>
          <a:stretch>
            <a:fillRect/>
          </a:stretch>
        </p:blipFill>
        <p:spPr bwMode="auto">
          <a:xfrm>
            <a:off x="136633" y="1654085"/>
            <a:ext cx="2259725" cy="4289534"/>
          </a:xfrm>
          <a:prstGeom prst="rect">
            <a:avLst/>
          </a:prstGeom>
          <a:noFill/>
          <a:ln>
            <a:noFill/>
          </a:ln>
        </p:spPr>
      </p:pic>
      <p:pic>
        <p:nvPicPr>
          <p:cNvPr id="7" name="Picture 6" descr="C:\Users\rmohanraj.CS.MUM.EDU\AppData\Local\Microsoft\Windows\INetCache\Content.Word\Screenshot_2017-03-26-13-07-37.png"/>
          <p:cNvPicPr/>
          <p:nvPr/>
        </p:nvPicPr>
        <p:blipFill>
          <a:blip r:embed="rId3">
            <a:extLst>
              <a:ext uri="{28A0092B-C50C-407E-A947-70E740481C1C}">
                <a14:useLocalDpi xmlns:a14="http://schemas.microsoft.com/office/drawing/2010/main" val="0"/>
              </a:ext>
            </a:extLst>
          </a:blip>
          <a:srcRect/>
          <a:stretch>
            <a:fillRect/>
          </a:stretch>
        </p:blipFill>
        <p:spPr bwMode="auto">
          <a:xfrm>
            <a:off x="3037490" y="1692841"/>
            <a:ext cx="2448910" cy="4212021"/>
          </a:xfrm>
          <a:prstGeom prst="rect">
            <a:avLst/>
          </a:prstGeom>
          <a:noFill/>
          <a:ln>
            <a:noFill/>
          </a:ln>
        </p:spPr>
      </p:pic>
      <p:pic>
        <p:nvPicPr>
          <p:cNvPr id="8" name="Picture 7" descr="C:\Users\rmohanraj.CS.MUM.EDU\AppData\Local\Microsoft\Windows\INetCache\Content.Word\Screenshot_2017-03-26-13-08-19.png"/>
          <p:cNvPicPr/>
          <p:nvPr/>
        </p:nvPicPr>
        <p:blipFill>
          <a:blip r:embed="rId4">
            <a:extLst>
              <a:ext uri="{28A0092B-C50C-407E-A947-70E740481C1C}">
                <a14:useLocalDpi xmlns:a14="http://schemas.microsoft.com/office/drawing/2010/main" val="0"/>
              </a:ext>
            </a:extLst>
          </a:blip>
          <a:srcRect/>
          <a:stretch>
            <a:fillRect/>
          </a:stretch>
        </p:blipFill>
        <p:spPr bwMode="auto">
          <a:xfrm>
            <a:off x="6022428" y="1715833"/>
            <a:ext cx="2359573" cy="4227786"/>
          </a:xfrm>
          <a:prstGeom prst="rect">
            <a:avLst/>
          </a:prstGeom>
          <a:noFill/>
          <a:ln>
            <a:noFill/>
          </a:ln>
        </p:spPr>
      </p:pic>
      <p:pic>
        <p:nvPicPr>
          <p:cNvPr id="9" name="Picture 8"/>
          <p:cNvPicPr/>
          <p:nvPr/>
        </p:nvPicPr>
        <p:blipFill>
          <a:blip r:embed="rId5"/>
          <a:stretch>
            <a:fillRect/>
          </a:stretch>
        </p:blipFill>
        <p:spPr>
          <a:xfrm>
            <a:off x="8904889" y="1654085"/>
            <a:ext cx="3092669" cy="4227786"/>
          </a:xfrm>
          <a:prstGeom prst="rect">
            <a:avLst/>
          </a:prstGeom>
        </p:spPr>
      </p:pic>
      <p:sp>
        <p:nvSpPr>
          <p:cNvPr id="12" name="Right Arrow 11"/>
          <p:cNvSpPr/>
          <p:nvPr/>
        </p:nvSpPr>
        <p:spPr>
          <a:xfrm>
            <a:off x="2396358" y="3484179"/>
            <a:ext cx="641132" cy="2837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486400" y="3545927"/>
            <a:ext cx="536028" cy="2837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8382001" y="3515052"/>
            <a:ext cx="522888" cy="314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346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82" y="7623"/>
            <a:ext cx="10364451" cy="989566"/>
          </a:xfrm>
        </p:spPr>
        <p:txBody>
          <a:bodyPr/>
          <a:lstStyle/>
          <a:p>
            <a:r>
              <a:rPr lang="en-US" dirty="0"/>
              <a:t>Implicit intent – dial screen</a:t>
            </a:r>
          </a:p>
        </p:txBody>
      </p:sp>
      <p:sp>
        <p:nvSpPr>
          <p:cNvPr id="3" name="Content Placeholder 2"/>
          <p:cNvSpPr>
            <a:spLocks noGrp="1"/>
          </p:cNvSpPr>
          <p:nvPr>
            <p:ph sz="quarter" idx="13"/>
          </p:nvPr>
        </p:nvSpPr>
        <p:spPr>
          <a:xfrm>
            <a:off x="0" y="1113301"/>
            <a:ext cx="5092262" cy="5186854"/>
          </a:xfrm>
        </p:spPr>
        <p:txBody>
          <a:bodyPr>
            <a:normAutofit lnSpcReduction="10000"/>
          </a:bodyPr>
          <a:lstStyle/>
          <a:p>
            <a:pPr marL="0" indent="0">
              <a:buNone/>
            </a:pPr>
            <a:r>
              <a:rPr lang="en-US" cap="none" dirty="0"/>
              <a:t>&lt;</a:t>
            </a:r>
            <a:r>
              <a:rPr lang="en-US" cap="none" dirty="0" err="1"/>
              <a:t>EditText</a:t>
            </a:r>
            <a:endParaRPr lang="en-US" cap="none" dirty="0"/>
          </a:p>
          <a:p>
            <a:pPr marL="0" indent="0">
              <a:buNone/>
            </a:pPr>
            <a:r>
              <a:rPr lang="en-US" cap="none" dirty="0"/>
              <a:t>        </a:t>
            </a:r>
            <a:r>
              <a:rPr lang="en-US" cap="none" dirty="0" err="1"/>
              <a:t>android:id</a:t>
            </a:r>
            <a:r>
              <a:rPr lang="en-US" cap="none" dirty="0"/>
              <a:t>="@+id/</a:t>
            </a:r>
            <a:r>
              <a:rPr lang="en-US" cap="none" dirty="0" err="1"/>
              <a:t>tel</a:t>
            </a:r>
            <a:r>
              <a:rPr lang="en-US" cap="none" dirty="0"/>
              <a:t>"</a:t>
            </a:r>
          </a:p>
          <a:p>
            <a:pPr marL="0" indent="0">
              <a:buNone/>
            </a:pPr>
            <a:r>
              <a:rPr lang="en-US" cap="none" dirty="0"/>
              <a:t>        </a:t>
            </a:r>
            <a:r>
              <a:rPr lang="en-US" cap="none" dirty="0" err="1"/>
              <a:t>android:inputType</a:t>
            </a:r>
            <a:r>
              <a:rPr lang="en-US" cap="none" dirty="0"/>
              <a:t>= " phone"</a:t>
            </a:r>
          </a:p>
          <a:p>
            <a:pPr marL="0" indent="0">
              <a:buNone/>
            </a:pPr>
            <a:r>
              <a:rPr lang="en-US" cap="none" dirty="0"/>
              <a:t>        </a:t>
            </a:r>
            <a:r>
              <a:rPr lang="en-US" cap="none" dirty="0" err="1"/>
              <a:t>android:layout_width</a:t>
            </a:r>
            <a:r>
              <a:rPr lang="en-US" cap="none" dirty="0"/>
              <a:t>="</a:t>
            </a:r>
            <a:r>
              <a:rPr lang="en-US" cap="none" dirty="0" err="1"/>
              <a:t>match_parent</a:t>
            </a:r>
            <a:r>
              <a:rPr lang="en-US" cap="none" dirty="0"/>
              <a:t>"</a:t>
            </a:r>
          </a:p>
          <a:p>
            <a:pPr marL="0" indent="0">
              <a:buNone/>
            </a:pPr>
            <a:r>
              <a:rPr lang="en-US" cap="none" dirty="0"/>
              <a:t>        </a:t>
            </a:r>
            <a:r>
              <a:rPr lang="en-US" cap="none" dirty="0" err="1"/>
              <a:t>android:layout_height</a:t>
            </a:r>
            <a:r>
              <a:rPr lang="en-US" cap="none" dirty="0"/>
              <a:t>="</a:t>
            </a:r>
            <a:r>
              <a:rPr lang="en-US" cap="none" dirty="0" err="1"/>
              <a:t>wrap_content</a:t>
            </a:r>
            <a:r>
              <a:rPr lang="en-US" cap="none" dirty="0"/>
              <a:t>" /&gt;</a:t>
            </a:r>
          </a:p>
          <a:p>
            <a:pPr marL="0" indent="0">
              <a:buNone/>
            </a:pPr>
            <a:r>
              <a:rPr lang="en-US" cap="none" dirty="0"/>
              <a:t> &lt;Button</a:t>
            </a:r>
          </a:p>
          <a:p>
            <a:pPr marL="0" indent="0">
              <a:buNone/>
            </a:pPr>
            <a:r>
              <a:rPr lang="en-US" cap="none" dirty="0"/>
              <a:t>        </a:t>
            </a:r>
            <a:r>
              <a:rPr lang="en-US" cap="none" dirty="0" err="1"/>
              <a:t>android:layout_width</a:t>
            </a:r>
            <a:r>
              <a:rPr lang="en-US" cap="none" dirty="0"/>
              <a:t>="</a:t>
            </a:r>
            <a:r>
              <a:rPr lang="en-US" cap="none" dirty="0" err="1"/>
              <a:t>match_parent</a:t>
            </a:r>
            <a:r>
              <a:rPr lang="en-US" cap="none" dirty="0"/>
              <a:t>"</a:t>
            </a:r>
          </a:p>
          <a:p>
            <a:pPr marL="0" indent="0">
              <a:buNone/>
            </a:pPr>
            <a:r>
              <a:rPr lang="en-US" cap="none" dirty="0"/>
              <a:t>        </a:t>
            </a:r>
            <a:r>
              <a:rPr lang="en-US" cap="none" dirty="0" err="1"/>
              <a:t>android:layout_height</a:t>
            </a:r>
            <a:r>
              <a:rPr lang="en-US" cap="none" dirty="0"/>
              <a:t>="</a:t>
            </a:r>
            <a:r>
              <a:rPr lang="en-US" cap="none" dirty="0" err="1"/>
              <a:t>wrap_content</a:t>
            </a:r>
            <a:r>
              <a:rPr lang="en-US" cap="none" dirty="0"/>
              <a:t>"</a:t>
            </a:r>
          </a:p>
          <a:p>
            <a:pPr marL="0" indent="0">
              <a:buNone/>
            </a:pPr>
            <a:r>
              <a:rPr lang="en-US" cap="none" dirty="0"/>
              <a:t>        </a:t>
            </a:r>
            <a:r>
              <a:rPr lang="en-US" cap="none" dirty="0" err="1"/>
              <a:t>android:id</a:t>
            </a:r>
            <a:r>
              <a:rPr lang="en-US" cap="none" dirty="0"/>
              <a:t>="@+id/dl"</a:t>
            </a:r>
          </a:p>
          <a:p>
            <a:pPr marL="0" indent="0">
              <a:buNone/>
            </a:pPr>
            <a:r>
              <a:rPr lang="en-US" cap="none" dirty="0"/>
              <a:t>        </a:t>
            </a:r>
            <a:r>
              <a:rPr lang="en-US" cap="none" dirty="0" err="1"/>
              <a:t>android:onClick</a:t>
            </a:r>
            <a:r>
              <a:rPr lang="en-US" cap="none" dirty="0"/>
              <a:t>="dial"</a:t>
            </a:r>
          </a:p>
          <a:p>
            <a:pPr marL="0" indent="0">
              <a:buNone/>
            </a:pPr>
            <a:r>
              <a:rPr lang="en-US" cap="none" dirty="0"/>
              <a:t>        </a:t>
            </a:r>
            <a:r>
              <a:rPr lang="en-US" cap="none" dirty="0" err="1"/>
              <a:t>android:text</a:t>
            </a:r>
            <a:r>
              <a:rPr lang="en-US" cap="none" dirty="0"/>
              <a:t>="Dial"/&gt;</a:t>
            </a:r>
          </a:p>
          <a:p>
            <a:endParaRPr lang="en-US" cap="none" dirty="0"/>
          </a:p>
          <a:p>
            <a:endParaRPr lang="en-US" cap="none" dirty="0"/>
          </a:p>
          <a:p>
            <a:endParaRPr lang="en-US" cap="none" dirty="0"/>
          </a:p>
        </p:txBody>
      </p:sp>
      <p:sp>
        <p:nvSpPr>
          <p:cNvPr id="4" name="Rectangle 3"/>
          <p:cNvSpPr/>
          <p:nvPr/>
        </p:nvSpPr>
        <p:spPr>
          <a:xfrm>
            <a:off x="5391806" y="811719"/>
            <a:ext cx="6574221" cy="2677656"/>
          </a:xfrm>
          <a:prstGeom prst="rect">
            <a:avLst/>
          </a:prstGeom>
        </p:spPr>
        <p:txBody>
          <a:bodyPr wrap="square">
            <a:spAutoFit/>
          </a:bodyPr>
          <a:lstStyle/>
          <a:p>
            <a:r>
              <a:rPr lang="en-US" sz="2400" dirty="0"/>
              <a:t>fun dial(view: View) {</a:t>
            </a:r>
          </a:p>
          <a:p>
            <a:r>
              <a:rPr lang="en-US" sz="2400" dirty="0"/>
              <a:t>        </a:t>
            </a:r>
            <a:r>
              <a:rPr lang="en-US" sz="2400" dirty="0" err="1"/>
              <a:t>val</a:t>
            </a:r>
            <a:r>
              <a:rPr lang="en-US" sz="2400" dirty="0"/>
              <a:t> </a:t>
            </a:r>
            <a:r>
              <a:rPr lang="en-US" sz="2400" dirty="0" err="1"/>
              <a:t>i</a:t>
            </a:r>
            <a:r>
              <a:rPr lang="en-US" sz="2400" dirty="0"/>
              <a:t> = Intent()</a:t>
            </a:r>
          </a:p>
          <a:p>
            <a:r>
              <a:rPr lang="en-US" sz="2400" dirty="0"/>
              <a:t>        </a:t>
            </a:r>
            <a:r>
              <a:rPr lang="en-US" sz="2400" dirty="0" err="1"/>
              <a:t>i.action</a:t>
            </a:r>
            <a:r>
              <a:rPr lang="en-US" sz="2400" dirty="0"/>
              <a:t> = </a:t>
            </a:r>
            <a:r>
              <a:rPr lang="en-US" sz="2400" dirty="0" err="1"/>
              <a:t>Intent.ACTION_DIAL</a:t>
            </a:r>
            <a:endParaRPr lang="en-US" sz="2400" dirty="0"/>
          </a:p>
          <a:p>
            <a:r>
              <a:rPr lang="en-US" sz="2400" dirty="0"/>
              <a:t>        </a:t>
            </a:r>
            <a:r>
              <a:rPr lang="en-US" sz="2400" dirty="0" err="1"/>
              <a:t>val</a:t>
            </a:r>
            <a:r>
              <a:rPr lang="en-US" sz="2400" dirty="0"/>
              <a:t> et2 = </a:t>
            </a:r>
            <a:r>
              <a:rPr lang="en-US" sz="2400" dirty="0" err="1"/>
              <a:t>tel.text.toString</a:t>
            </a:r>
            <a:r>
              <a:rPr lang="en-US" sz="2400" dirty="0"/>
              <a:t>()</a:t>
            </a:r>
          </a:p>
          <a:p>
            <a:r>
              <a:rPr lang="en-US" sz="2400" dirty="0"/>
              <a:t>        </a:t>
            </a:r>
            <a:r>
              <a:rPr lang="en-US" sz="2400" dirty="0" err="1"/>
              <a:t>i.data</a:t>
            </a:r>
            <a:r>
              <a:rPr lang="en-US" sz="2400" dirty="0"/>
              <a:t> = </a:t>
            </a:r>
            <a:r>
              <a:rPr lang="en-US" sz="2400" dirty="0" err="1"/>
              <a:t>Uri.parse</a:t>
            </a:r>
            <a:r>
              <a:rPr lang="en-US" sz="2400" dirty="0"/>
              <a:t>("</a:t>
            </a:r>
            <a:r>
              <a:rPr lang="en-US" sz="2400" dirty="0" err="1"/>
              <a:t>tel</a:t>
            </a:r>
            <a:r>
              <a:rPr lang="en-US" sz="2400" dirty="0"/>
              <a:t>:" + et2)</a:t>
            </a:r>
          </a:p>
          <a:p>
            <a:r>
              <a:rPr lang="en-US" sz="2400" dirty="0"/>
              <a:t>        </a:t>
            </a:r>
            <a:r>
              <a:rPr lang="en-US" sz="2400" dirty="0" err="1"/>
              <a:t>startActivity</a:t>
            </a:r>
            <a:r>
              <a:rPr lang="en-US" sz="2400" dirty="0"/>
              <a:t>(</a:t>
            </a:r>
            <a:r>
              <a:rPr lang="en-US" sz="2400" dirty="0" err="1"/>
              <a:t>i</a:t>
            </a:r>
            <a:r>
              <a:rPr lang="en-US" sz="2400" dirty="0"/>
              <a:t>)</a:t>
            </a:r>
          </a:p>
          <a:p>
            <a:r>
              <a:rPr lang="en-US" sz="2400" dirty="0"/>
              <a:t>    }</a:t>
            </a:r>
          </a:p>
        </p:txBody>
      </p:sp>
      <p:sp>
        <p:nvSpPr>
          <p:cNvPr id="5" name="Rectangle 1"/>
          <p:cNvSpPr>
            <a:spLocks noChangeArrowheads="1"/>
          </p:cNvSpPr>
          <p:nvPr/>
        </p:nvSpPr>
        <p:spPr bwMode="auto">
          <a:xfrm>
            <a:off x="4792717" y="3408009"/>
            <a:ext cx="7399283" cy="3323987"/>
          </a:xfrm>
          <a:prstGeom prst="rect">
            <a:avLst/>
          </a:prstGeom>
          <a:solidFill>
            <a:schemeClr val="tx2">
              <a:lumMod val="20000"/>
              <a:lumOff val="80000"/>
            </a:schemeClr>
          </a:solidFill>
          <a:ln>
            <a:noFill/>
          </a:ln>
          <a:effectLst/>
        </p:spPr>
        <p:txBody>
          <a:bodyPr vert="horz" wrap="squar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20000"/>
              </a:lnSpc>
              <a:spcBef>
                <a:spcPct val="0"/>
              </a:spcBef>
              <a:spcAft>
                <a:spcPct val="0"/>
              </a:spcAft>
              <a:buClrTx/>
              <a:buSzTx/>
              <a:buFont typeface="Arial" pitchFamily="34" charset="0"/>
              <a:buChar char="•"/>
              <a:tabLst/>
            </a:pPr>
            <a:r>
              <a:rPr kumimoji="0" lang="en-US" sz="2000" b="0" i="0" u="none" strike="noStrike" cap="none" normalizeH="0" baseline="0" dirty="0">
                <a:ln>
                  <a:noFill/>
                </a:ln>
                <a:solidFill>
                  <a:srgbClr val="242729"/>
                </a:solidFill>
                <a:effectLst/>
                <a:latin typeface="Times New Roman" pitchFamily="18" charset="0"/>
                <a:cs typeface="Times New Roman" pitchFamily="18" charset="0"/>
              </a:rPr>
              <a:t>Whenever the user clicks</a:t>
            </a:r>
            <a:r>
              <a:rPr kumimoji="0" lang="en-US" sz="2000" b="0" i="0" u="none" strike="noStrike" cap="none" normalizeH="0" dirty="0">
                <a:ln>
                  <a:noFill/>
                </a:ln>
                <a:solidFill>
                  <a:srgbClr val="242729"/>
                </a:solidFill>
                <a:effectLst/>
                <a:latin typeface="Times New Roman" pitchFamily="18" charset="0"/>
                <a:cs typeface="Times New Roman" pitchFamily="18" charset="0"/>
              </a:rPr>
              <a:t> the DIAL button, calling built-in dial screen by invoking </a:t>
            </a:r>
            <a:r>
              <a:rPr kumimoji="0" lang="en-US" sz="2000" b="0" i="0" u="none" strike="noStrike" cap="none" normalizeH="0" baseline="0" dirty="0" err="1">
                <a:ln>
                  <a:noFill/>
                </a:ln>
                <a:solidFill>
                  <a:srgbClr val="242729"/>
                </a:solidFill>
                <a:effectLst/>
                <a:latin typeface="Times New Roman" pitchFamily="18" charset="0"/>
                <a:cs typeface="Times New Roman" pitchFamily="18" charset="0"/>
              </a:rPr>
              <a:t>Intent.ACTION_DIAL</a:t>
            </a:r>
            <a:r>
              <a:rPr kumimoji="0" lang="en-US" sz="2000" b="0" i="0" u="none" strike="noStrike" cap="none" normalizeH="0" baseline="0" dirty="0">
                <a:ln>
                  <a:noFill/>
                </a:ln>
                <a:solidFill>
                  <a:srgbClr val="242729"/>
                </a:solidFill>
                <a:effectLst/>
                <a:latin typeface="Times New Roman" pitchFamily="18" charset="0"/>
                <a:cs typeface="Times New Roman" pitchFamily="18" charset="0"/>
              </a:rPr>
              <a:t> to call number when the application is launched.</a:t>
            </a:r>
          </a:p>
          <a:p>
            <a:pPr marL="342900" lvl="0" indent="-342900" defTabSz="914400" fontAlgn="base">
              <a:lnSpc>
                <a:spcPct val="120000"/>
              </a:lnSpc>
              <a:spcBef>
                <a:spcPct val="0"/>
              </a:spcBef>
              <a:spcAft>
                <a:spcPct val="0"/>
              </a:spcAft>
              <a:buFont typeface="Arial" pitchFamily="34" charset="0"/>
              <a:buChar char="•"/>
            </a:pPr>
            <a:r>
              <a:rPr lang="en-US" sz="2000" dirty="0">
                <a:latin typeface="Times New Roman" pitchFamily="18" charset="0"/>
                <a:cs typeface="Times New Roman" pitchFamily="18" charset="0"/>
              </a:rPr>
              <a:t>To send any data to the built-in activity use </a:t>
            </a:r>
            <a:r>
              <a:rPr lang="en-US" sz="2000" dirty="0" err="1">
                <a:latin typeface="Times New Roman" pitchFamily="18" charset="0"/>
                <a:cs typeface="Times New Roman" pitchFamily="18" charset="0"/>
              </a:rPr>
              <a:t>setData</a:t>
            </a:r>
            <a:r>
              <a:rPr lang="en-US" sz="2000" dirty="0">
                <a:latin typeface="Times New Roman" pitchFamily="18" charset="0"/>
                <a:cs typeface="Times New Roman" pitchFamily="18" charset="0"/>
              </a:rPr>
              <a:t>(), the parameter for this method is Uri component.  To get the Uri component use </a:t>
            </a:r>
            <a:r>
              <a:rPr lang="en-US" sz="2000" dirty="0" err="1">
                <a:latin typeface="Times New Roman" pitchFamily="18" charset="0"/>
                <a:cs typeface="Times New Roman" pitchFamily="18" charset="0"/>
              </a:rPr>
              <a:t>Uri.parse</a:t>
            </a:r>
            <a:r>
              <a:rPr lang="en-US" sz="2000" dirty="0">
                <a:latin typeface="Times New Roman" pitchFamily="18" charset="0"/>
                <a:cs typeface="Times New Roman" pitchFamily="18" charset="0"/>
              </a:rPr>
              <a:t>() method which takes the String input along with what type of data we are sending. Here we are sending telephony type of data which accepts number, #, and *. Ordinary number accepts 0-9.</a:t>
            </a:r>
          </a:p>
          <a:p>
            <a:pPr marL="342900" lvl="0" indent="-342900" defTabSz="914400" fontAlgn="base">
              <a:lnSpc>
                <a:spcPct val="120000"/>
              </a:lnSpc>
              <a:spcBef>
                <a:spcPct val="0"/>
              </a:spcBef>
              <a:spcAft>
                <a:spcPct val="0"/>
              </a:spcAft>
              <a:buFont typeface="Arial" pitchFamily="34" charset="0"/>
              <a:buChar char="•"/>
            </a:pPr>
            <a:r>
              <a:rPr lang="en-US" sz="2000" dirty="0" err="1">
                <a:latin typeface="Times New Roman" pitchFamily="18" charset="0"/>
                <a:cs typeface="Times New Roman" pitchFamily="18" charset="0"/>
              </a:rPr>
              <a:t>tel</a:t>
            </a:r>
            <a:r>
              <a:rPr lang="en-US" sz="2000" dirty="0">
                <a:latin typeface="Times New Roman" pitchFamily="18" charset="0"/>
                <a:cs typeface="Times New Roman" pitchFamily="18" charset="0"/>
              </a:rPr>
              <a:t> : A data representing kind of  telephone number</a:t>
            </a:r>
            <a:r>
              <a:rPr lang="en-US" sz="2000" dirty="0"/>
              <a:t>.</a:t>
            </a:r>
            <a:r>
              <a:rPr kumimoji="0" lang="en-US" sz="1050" b="0" i="0" u="none" strike="noStrike" cap="none" normalizeH="0" baseline="0" dirty="0">
                <a:ln>
                  <a:noFill/>
                </a:ln>
                <a:solidFill>
                  <a:schemeClr val="tx1"/>
                </a:solidFill>
                <a:effectLst/>
                <a:latin typeface="Arial" pitchFamily="34" charset="0"/>
                <a:cs typeface="Arial" pitchFamily="34" charset="0"/>
              </a:rPr>
              <a:t> </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34636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55266"/>
            <a:ext cx="10364451" cy="926504"/>
          </a:xfrm>
        </p:spPr>
        <p:txBody>
          <a:bodyPr/>
          <a:lstStyle/>
          <a:p>
            <a:r>
              <a:rPr lang="en-US" cap="none" dirty="0"/>
              <a:t>After clicking </a:t>
            </a:r>
            <a:r>
              <a:rPr lang="en-US" b="1" cap="none" dirty="0"/>
              <a:t>DIAL</a:t>
            </a:r>
            <a:r>
              <a:rPr lang="en-US" cap="none" dirty="0"/>
              <a:t> button</a:t>
            </a:r>
          </a:p>
        </p:txBody>
      </p:sp>
      <p:pic>
        <p:nvPicPr>
          <p:cNvPr id="5" name="Picture 4" descr="C:\Users\rmohanraj.CS.MUM.EDU\AppData\Local\Microsoft\Windows\INetCache\Content.Word\Screenshot_2017-03-26-13-09-16.png"/>
          <p:cNvPicPr/>
          <p:nvPr/>
        </p:nvPicPr>
        <p:blipFill>
          <a:blip r:embed="rId2">
            <a:extLst>
              <a:ext uri="{28A0092B-C50C-407E-A947-70E740481C1C}">
                <a14:useLocalDpi xmlns:a14="http://schemas.microsoft.com/office/drawing/2010/main" val="0"/>
              </a:ext>
            </a:extLst>
          </a:blip>
          <a:srcRect/>
          <a:stretch>
            <a:fillRect/>
          </a:stretch>
        </p:blipFill>
        <p:spPr bwMode="auto">
          <a:xfrm>
            <a:off x="1224456" y="1371599"/>
            <a:ext cx="3536730" cy="5108029"/>
          </a:xfrm>
          <a:prstGeom prst="rect">
            <a:avLst/>
          </a:prstGeom>
          <a:noFill/>
          <a:ln>
            <a:noFill/>
          </a:ln>
        </p:spPr>
      </p:pic>
      <p:pic>
        <p:nvPicPr>
          <p:cNvPr id="6" name="Picture 5" descr="C:\Users\rmohanraj.CS.MUM.EDU\AppData\Local\Microsoft\Windows\INetCache\Content.Word\Screenshot_2017-03-26-13-09-23.png"/>
          <p:cNvPicPr/>
          <p:nvPr/>
        </p:nvPicPr>
        <p:blipFill>
          <a:blip r:embed="rId3">
            <a:extLst>
              <a:ext uri="{28A0092B-C50C-407E-A947-70E740481C1C}">
                <a14:useLocalDpi xmlns:a14="http://schemas.microsoft.com/office/drawing/2010/main" val="0"/>
              </a:ext>
            </a:extLst>
          </a:blip>
          <a:srcRect/>
          <a:stretch>
            <a:fillRect/>
          </a:stretch>
        </p:blipFill>
        <p:spPr bwMode="auto">
          <a:xfrm>
            <a:off x="6522817" y="1371599"/>
            <a:ext cx="3630176" cy="5108029"/>
          </a:xfrm>
          <a:prstGeom prst="rect">
            <a:avLst/>
          </a:prstGeom>
          <a:noFill/>
          <a:ln>
            <a:noFill/>
          </a:ln>
        </p:spPr>
      </p:pic>
      <p:sp>
        <p:nvSpPr>
          <p:cNvPr id="7" name="Right Arrow 6"/>
          <p:cNvSpPr/>
          <p:nvPr/>
        </p:nvSpPr>
        <p:spPr>
          <a:xfrm>
            <a:off x="4761185" y="3961773"/>
            <a:ext cx="1761631" cy="488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939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45405"/>
            <a:ext cx="9352312" cy="642724"/>
          </a:xfrm>
        </p:spPr>
        <p:txBody>
          <a:bodyPr/>
          <a:lstStyle/>
          <a:p>
            <a:r>
              <a:rPr lang="en-US" dirty="0"/>
              <a:t>Implicit intent-</a:t>
            </a:r>
            <a:r>
              <a:rPr lang="en-US" dirty="0" err="1"/>
              <a:t>whatsapp</a:t>
            </a:r>
            <a:endParaRPr lang="en-US" dirty="0"/>
          </a:p>
        </p:txBody>
      </p:sp>
      <p:sp>
        <p:nvSpPr>
          <p:cNvPr id="3" name="Content Placeholder 2"/>
          <p:cNvSpPr>
            <a:spLocks noGrp="1"/>
          </p:cNvSpPr>
          <p:nvPr>
            <p:ph sz="quarter" idx="13"/>
          </p:nvPr>
        </p:nvSpPr>
        <p:spPr>
          <a:xfrm>
            <a:off x="0" y="646386"/>
            <a:ext cx="9288564" cy="4389806"/>
          </a:xfrm>
        </p:spPr>
        <p:txBody>
          <a:bodyPr>
            <a:normAutofit/>
          </a:bodyPr>
          <a:lstStyle/>
          <a:p>
            <a:pPr marL="0" indent="0">
              <a:buNone/>
            </a:pPr>
            <a:r>
              <a:rPr lang="en-US" sz="1800" cap="none" dirty="0"/>
              <a:t>&lt;Button</a:t>
            </a:r>
          </a:p>
          <a:p>
            <a:pPr marL="0" indent="0">
              <a:buNone/>
            </a:pPr>
            <a:r>
              <a:rPr lang="en-US" sz="1800" cap="none" dirty="0"/>
              <a:t>        </a:t>
            </a:r>
            <a:r>
              <a:rPr lang="en-US" sz="1800" cap="none" dirty="0" err="1"/>
              <a:t>android:layout_width</a:t>
            </a:r>
            <a:r>
              <a:rPr lang="en-US" sz="1800" cap="none" dirty="0"/>
              <a:t>="</a:t>
            </a:r>
            <a:r>
              <a:rPr lang="en-US" sz="1800" cap="none" dirty="0" err="1"/>
              <a:t>match_parent</a:t>
            </a:r>
            <a:r>
              <a:rPr lang="en-US" sz="1800" cap="none" dirty="0"/>
              <a:t>"</a:t>
            </a:r>
          </a:p>
          <a:p>
            <a:pPr marL="0" indent="0">
              <a:buNone/>
            </a:pPr>
            <a:r>
              <a:rPr lang="en-US" sz="1800" cap="none" dirty="0"/>
              <a:t>        </a:t>
            </a:r>
            <a:r>
              <a:rPr lang="en-US" sz="1800" cap="none" dirty="0" err="1"/>
              <a:t>android:layout_height</a:t>
            </a:r>
            <a:r>
              <a:rPr lang="en-US" sz="1800" cap="none" dirty="0"/>
              <a:t>="</a:t>
            </a:r>
            <a:r>
              <a:rPr lang="en-US" sz="1800" cap="none" dirty="0" err="1"/>
              <a:t>wrap_content</a:t>
            </a:r>
            <a:r>
              <a:rPr lang="en-US" sz="1800" cap="none" dirty="0"/>
              <a:t>"</a:t>
            </a:r>
          </a:p>
          <a:p>
            <a:pPr marL="0" indent="0">
              <a:buNone/>
            </a:pPr>
            <a:r>
              <a:rPr lang="en-US" sz="1800" cap="none" dirty="0"/>
              <a:t>        </a:t>
            </a:r>
            <a:r>
              <a:rPr lang="en-US" sz="1800" cap="none" dirty="0" err="1"/>
              <a:t>android:onClick</a:t>
            </a:r>
            <a:r>
              <a:rPr lang="en-US" sz="1800" cap="none" dirty="0"/>
              <a:t>="</a:t>
            </a:r>
            <a:r>
              <a:rPr lang="en-US" sz="1800" cap="none" dirty="0" err="1"/>
              <a:t>whatsapp</a:t>
            </a:r>
            <a:r>
              <a:rPr lang="en-US" sz="1800" cap="none" dirty="0"/>
              <a:t>"</a:t>
            </a:r>
          </a:p>
          <a:p>
            <a:pPr marL="0" indent="0">
              <a:buNone/>
            </a:pPr>
            <a:r>
              <a:rPr lang="en-US" sz="1800" cap="none" dirty="0"/>
              <a:t>        </a:t>
            </a:r>
            <a:r>
              <a:rPr lang="en-US" sz="1800" cap="none" dirty="0" err="1"/>
              <a:t>android:text</a:t>
            </a:r>
            <a:r>
              <a:rPr lang="en-US" sz="1800" cap="none" dirty="0"/>
              <a:t>="</a:t>
            </a:r>
            <a:r>
              <a:rPr lang="en-US" sz="1800" cap="none" dirty="0" err="1"/>
              <a:t>WhatsApp</a:t>
            </a:r>
            <a:r>
              <a:rPr lang="en-US" sz="1800" cap="none" dirty="0"/>
              <a:t>"/&gt;</a:t>
            </a:r>
          </a:p>
          <a:p>
            <a:endParaRPr lang="en-US" cap="none" dirty="0"/>
          </a:p>
          <a:p>
            <a:endParaRPr lang="en-US" cap="none" dirty="0"/>
          </a:p>
        </p:txBody>
      </p:sp>
      <p:sp>
        <p:nvSpPr>
          <p:cNvPr id="5" name="TextBox 4"/>
          <p:cNvSpPr txBox="1"/>
          <p:nvPr/>
        </p:nvSpPr>
        <p:spPr>
          <a:xfrm>
            <a:off x="192024" y="3939991"/>
            <a:ext cx="9425912" cy="2677656"/>
          </a:xfrm>
          <a:prstGeom prst="rect">
            <a:avLst/>
          </a:prstGeom>
          <a:noFill/>
        </p:spPr>
        <p:txBody>
          <a:bodyPr wrap="square" rtlCol="0">
            <a:spAutoFit/>
          </a:bodyPr>
          <a:lstStyle/>
          <a:p>
            <a:r>
              <a:rPr lang="en-US" sz="2800" b="1" dirty="0"/>
              <a:t>How to know the installed app package name – Method 1</a:t>
            </a:r>
          </a:p>
          <a:p>
            <a:r>
              <a:rPr lang="en-US" sz="2800" dirty="0"/>
              <a:t>If you want to call any third party application in your logic, first you should  get the package name from your App called as </a:t>
            </a:r>
            <a:r>
              <a:rPr lang="en-US" sz="2800" dirty="0" err="1"/>
              <a:t>PackageNameViewer</a:t>
            </a:r>
            <a:r>
              <a:rPr lang="en-US" sz="2800" dirty="0"/>
              <a:t>. If you don’t have the application install the app from play store. Then see package name and use that in the code.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253" y="3515710"/>
            <a:ext cx="2672747" cy="3342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7838" y="0"/>
            <a:ext cx="2695575" cy="344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a:cxnSpLocks/>
          </p:cNvCxnSpPr>
          <p:nvPr/>
        </p:nvCxnSpPr>
        <p:spPr>
          <a:xfrm flipV="1">
            <a:off x="2903436" y="2493328"/>
            <a:ext cx="7438428" cy="296714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3551274" y="6132787"/>
            <a:ext cx="5956564" cy="1"/>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A7BB7CA-199E-4997-A6C1-DDC13CF2DE7D}"/>
              </a:ext>
            </a:extLst>
          </p:cNvPr>
          <p:cNvSpPr txBox="1"/>
          <p:nvPr/>
        </p:nvSpPr>
        <p:spPr>
          <a:xfrm>
            <a:off x="4362111" y="938461"/>
            <a:ext cx="5036090" cy="2862322"/>
          </a:xfrm>
          <a:prstGeom prst="rect">
            <a:avLst/>
          </a:prstGeom>
          <a:noFill/>
          <a:ln>
            <a:solidFill>
              <a:srgbClr val="C00000"/>
            </a:solidFill>
          </a:ln>
        </p:spPr>
        <p:txBody>
          <a:bodyPr wrap="square" rtlCol="0">
            <a:spAutoFit/>
          </a:bodyPr>
          <a:lstStyle/>
          <a:p>
            <a:pPr marL="0" indent="0">
              <a:buNone/>
            </a:pPr>
            <a:r>
              <a:rPr lang="en-US" cap="none" dirty="0"/>
              <a:t>fun </a:t>
            </a:r>
            <a:r>
              <a:rPr lang="en-US" cap="none" dirty="0" err="1"/>
              <a:t>whatsapp</a:t>
            </a:r>
            <a:r>
              <a:rPr lang="en-US" cap="none" dirty="0"/>
              <a:t>(view: View) {</a:t>
            </a:r>
          </a:p>
          <a:p>
            <a:pPr marL="0" indent="0">
              <a:buNone/>
            </a:pPr>
            <a:r>
              <a:rPr lang="en-US" cap="none" dirty="0"/>
              <a:t>        // To open Third Party app </a:t>
            </a:r>
            <a:r>
              <a:rPr lang="en-US" cap="none" dirty="0" err="1"/>
              <a:t>Whatsapp</a:t>
            </a:r>
            <a:r>
              <a:rPr lang="en-US" cap="none" dirty="0"/>
              <a:t> directly</a:t>
            </a:r>
          </a:p>
          <a:p>
            <a:pPr marL="0" indent="0">
              <a:buNone/>
            </a:pPr>
            <a:r>
              <a:rPr lang="en-US" cap="none" dirty="0" err="1"/>
              <a:t>val</a:t>
            </a:r>
            <a:r>
              <a:rPr lang="en-US" cap="none" dirty="0"/>
              <a:t> </a:t>
            </a:r>
            <a:r>
              <a:rPr lang="en-US" cap="none" dirty="0" err="1"/>
              <a:t>i</a:t>
            </a:r>
            <a:r>
              <a:rPr lang="en-US" cap="none" dirty="0"/>
              <a:t> = </a:t>
            </a:r>
            <a:r>
              <a:rPr lang="en-US" cap="none" dirty="0" err="1"/>
              <a:t>packageManager.getLaunchIntentForPackage</a:t>
            </a:r>
            <a:endParaRPr lang="en-US" cap="none" dirty="0"/>
          </a:p>
          <a:p>
            <a:pPr marL="0" indent="0">
              <a:buNone/>
            </a:pPr>
            <a:r>
              <a:rPr lang="en-US" dirty="0"/>
              <a:t>						</a:t>
            </a:r>
            <a:r>
              <a:rPr lang="en-US" b="1" cap="none" dirty="0"/>
              <a:t>("</a:t>
            </a:r>
            <a:r>
              <a:rPr lang="en-US" b="1" cap="none" dirty="0" err="1"/>
              <a:t>com.whatsapp</a:t>
            </a:r>
            <a:r>
              <a:rPr lang="en-US" cap="none" dirty="0"/>
              <a:t>")</a:t>
            </a:r>
          </a:p>
          <a:p>
            <a:pPr marL="0" indent="0">
              <a:buNone/>
            </a:pPr>
            <a:r>
              <a:rPr lang="en-US" cap="none" dirty="0"/>
              <a:t>        if(</a:t>
            </a:r>
            <a:r>
              <a:rPr lang="en-US" cap="none" dirty="0" err="1"/>
              <a:t>i</a:t>
            </a:r>
            <a:r>
              <a:rPr lang="en-US" cap="none" dirty="0"/>
              <a:t>!=null)</a:t>
            </a:r>
          </a:p>
          <a:p>
            <a:pPr marL="0" indent="0">
              <a:buNone/>
            </a:pPr>
            <a:r>
              <a:rPr lang="en-US" cap="none" dirty="0"/>
              <a:t>            </a:t>
            </a:r>
            <a:r>
              <a:rPr lang="en-US" cap="none" dirty="0" err="1"/>
              <a:t>startActivity</a:t>
            </a:r>
            <a:r>
              <a:rPr lang="en-US" cap="none" dirty="0"/>
              <a:t>(</a:t>
            </a:r>
            <a:r>
              <a:rPr lang="en-US" cap="none" dirty="0" err="1"/>
              <a:t>i</a:t>
            </a:r>
            <a:r>
              <a:rPr lang="en-US" cap="none" dirty="0"/>
              <a:t>)</a:t>
            </a:r>
          </a:p>
          <a:p>
            <a:pPr marL="0" indent="0">
              <a:buNone/>
            </a:pPr>
            <a:r>
              <a:rPr lang="en-US" cap="none" dirty="0"/>
              <a:t>        else</a:t>
            </a:r>
          </a:p>
          <a:p>
            <a:pPr marL="0" indent="0">
              <a:buNone/>
            </a:pPr>
            <a:r>
              <a:rPr lang="en-US" cap="none" dirty="0"/>
              <a:t>     </a:t>
            </a:r>
            <a:r>
              <a:rPr lang="en-US" cap="none" dirty="0" err="1"/>
              <a:t>Toast.makeText</a:t>
            </a:r>
            <a:r>
              <a:rPr lang="en-US" cap="none" dirty="0"/>
              <a:t>(</a:t>
            </a:r>
            <a:r>
              <a:rPr lang="en-US" cap="none" dirty="0" err="1"/>
              <a:t>applicationContext</a:t>
            </a:r>
            <a:r>
              <a:rPr lang="en-US" cap="none" dirty="0"/>
              <a:t>,"WhatsApp not installed",</a:t>
            </a:r>
            <a:r>
              <a:rPr lang="en-US" cap="none" dirty="0" err="1"/>
              <a:t>Toast.LENGTH_LONG</a:t>
            </a:r>
            <a:r>
              <a:rPr lang="en-US" cap="none" dirty="0"/>
              <a:t>).show()</a:t>
            </a:r>
          </a:p>
          <a:p>
            <a:pPr marL="0" indent="0">
              <a:buNone/>
            </a:pPr>
            <a:r>
              <a:rPr lang="en-US" cap="none" dirty="0"/>
              <a:t>    }</a:t>
            </a:r>
            <a:endParaRPr lang="en-US" dirty="0"/>
          </a:p>
        </p:txBody>
      </p:sp>
    </p:spTree>
    <p:extLst>
      <p:ext uri="{BB962C8B-B14F-4D97-AF65-F5344CB8AC3E}">
        <p14:creationId xmlns:p14="http://schemas.microsoft.com/office/powerpoint/2010/main" val="3010996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35" y="197893"/>
            <a:ext cx="10364451" cy="1596177"/>
          </a:xfrm>
        </p:spPr>
        <p:txBody>
          <a:bodyPr>
            <a:normAutofit/>
          </a:bodyPr>
          <a:lstStyle/>
          <a:p>
            <a:r>
              <a:rPr lang="en-US" sz="4000" b="1" cap="none" dirty="0"/>
              <a:t>How to know the installed app package name</a:t>
            </a:r>
            <a:endParaRPr lang="en-US" sz="4000" cap="none" dirty="0"/>
          </a:p>
        </p:txBody>
      </p:sp>
      <p:sp>
        <p:nvSpPr>
          <p:cNvPr id="8" name="Content Placeholder 7">
            <a:extLst>
              <a:ext uri="{FF2B5EF4-FFF2-40B4-BE49-F238E27FC236}">
                <a16:creationId xmlns:a16="http://schemas.microsoft.com/office/drawing/2014/main" id="{46979456-9733-40A3-A559-4768DBEC3CFE}"/>
              </a:ext>
            </a:extLst>
          </p:cNvPr>
          <p:cNvSpPr>
            <a:spLocks noGrp="1"/>
          </p:cNvSpPr>
          <p:nvPr>
            <p:ph sz="quarter" idx="13"/>
          </p:nvPr>
        </p:nvSpPr>
        <p:spPr>
          <a:xfrm>
            <a:off x="822335" y="1525844"/>
            <a:ext cx="10363826" cy="3424107"/>
          </a:xfrm>
        </p:spPr>
        <p:txBody>
          <a:bodyPr/>
          <a:lstStyle/>
          <a:p>
            <a:r>
              <a:rPr lang="en-US" sz="2800" b="1" dirty="0"/>
              <a:t>Method 2</a:t>
            </a:r>
          </a:p>
          <a:p>
            <a:r>
              <a:rPr lang="en-US" sz="2400" cap="none" dirty="0"/>
              <a:t>Open </a:t>
            </a:r>
            <a:r>
              <a:rPr lang="en-US" sz="2400" cap="none" dirty="0" err="1">
                <a:hlinkClick r:id="rId3" tooltip="Google Play Store apps">
                  <a:extLst>
                    <a:ext uri="{A12FA001-AC4F-418D-AE19-62706E023703}">
                      <ahyp:hlinkClr xmlns:ahyp="http://schemas.microsoft.com/office/drawing/2018/hyperlinkcolor" val="tx"/>
                    </a:ext>
                  </a:extLst>
                </a:hlinkClick>
              </a:rPr>
              <a:t>play.Google.Com</a:t>
            </a:r>
            <a:r>
              <a:rPr lang="en-US" sz="2400" cap="none" dirty="0"/>
              <a:t> in your web browser.</a:t>
            </a:r>
          </a:p>
          <a:p>
            <a:r>
              <a:rPr lang="en-US" sz="2400" cap="none" dirty="0"/>
              <a:t>Use the search bar to look for the app for which you need the package name.</a:t>
            </a:r>
          </a:p>
          <a:p>
            <a:r>
              <a:rPr lang="en-US" sz="2400" cap="none" dirty="0"/>
              <a:t>Open the app page and look at the </a:t>
            </a:r>
            <a:r>
              <a:rPr lang="en-US" sz="2400" cap="none" dirty="0" err="1"/>
              <a:t>url</a:t>
            </a:r>
            <a:r>
              <a:rPr lang="en-US" sz="2400" cap="none" dirty="0"/>
              <a:t>. The package name forms the end part of the URL </a:t>
            </a:r>
            <a:r>
              <a:rPr lang="en-US" sz="2400" cap="none" dirty="0" err="1"/>
              <a:t>i.E.</a:t>
            </a:r>
            <a:r>
              <a:rPr lang="en-US" sz="2400" cap="none" dirty="0"/>
              <a:t> After the </a:t>
            </a:r>
            <a:r>
              <a:rPr lang="en-US" sz="2400" i="1" cap="none" dirty="0"/>
              <a:t>id=?</a:t>
            </a:r>
            <a:r>
              <a:rPr lang="en-US" sz="2400" cap="none" dirty="0"/>
              <a:t>. Copy it and use it as needed.</a:t>
            </a:r>
          </a:p>
          <a:p>
            <a:r>
              <a:rPr lang="en-US" sz="2400" cap="none" dirty="0"/>
              <a:t>Example https://play.google.com/store/apps/details?id=</a:t>
            </a:r>
            <a:r>
              <a:rPr lang="en-US" sz="2400" cap="none" dirty="0">
                <a:highlight>
                  <a:srgbClr val="FFFF00"/>
                </a:highlight>
              </a:rPr>
              <a:t>com.whatsapp</a:t>
            </a:r>
            <a:endParaRPr lang="en-US" dirty="0">
              <a:highlight>
                <a:srgbClr val="FFFF00"/>
              </a:highlight>
            </a:endParaRPr>
          </a:p>
        </p:txBody>
      </p:sp>
    </p:spTree>
    <p:extLst>
      <p:ext uri="{BB962C8B-B14F-4D97-AF65-F5344CB8AC3E}">
        <p14:creationId xmlns:p14="http://schemas.microsoft.com/office/powerpoint/2010/main" val="1806291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114630" y="5465348"/>
            <a:ext cx="3955093" cy="669414"/>
          </a:xfrm>
          <a:prstGeom prst="rect">
            <a:avLst/>
          </a:prstGeom>
          <a:noFill/>
        </p:spPr>
        <p:txBody>
          <a:bodyPr wrap="square" rtlCol="0">
            <a:spAutoFit/>
          </a:bodyPr>
          <a:lstStyle/>
          <a:p>
            <a:pPr algn="ctr" defTabSz="685783"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Maharishi International </a:t>
            </a:r>
          </a:p>
          <a:p>
            <a:pPr algn="ctr" defTabSz="685783"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University </a:t>
            </a:r>
          </a:p>
          <a:p>
            <a:pPr algn="ctr" defTabSz="685783" eaLnBrk="0" fontAlgn="base" hangingPunct="0">
              <a:spcBef>
                <a:spcPct val="0"/>
              </a:spcBef>
              <a:spcAft>
                <a:spcPct val="0"/>
              </a:spcAft>
              <a:defRPr/>
            </a:pPr>
            <a:endParaRPr lang="en-US" sz="1200" dirty="0">
              <a:solidFill>
                <a:srgbClr val="F5FFFF"/>
              </a:solidFill>
              <a:latin typeface="Gill Sans Light" charset="0"/>
              <a:ea typeface="Gill Sans Light" charset="0"/>
              <a:cs typeface="Gill Sans Light" charset="0"/>
            </a:endParaRPr>
          </a:p>
        </p:txBody>
      </p:sp>
      <p:sp>
        <p:nvSpPr>
          <p:cNvPr id="6" name="Rectangle 5"/>
          <p:cNvSpPr/>
          <p:nvPr/>
        </p:nvSpPr>
        <p:spPr>
          <a:xfrm>
            <a:off x="1524000" y="1286308"/>
            <a:ext cx="9144000" cy="144005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defRPr/>
            </a:pPr>
            <a:endParaRPr lang="en-US" sz="3300">
              <a:solidFill>
                <a:srgbClr val="FED152">
                  <a:lumMod val="60000"/>
                  <a:lumOff val="40000"/>
                </a:srgbClr>
              </a:solidFill>
              <a:latin typeface="Gill Sans" charset="0"/>
              <a:ea typeface="Gill Sans" charset="0"/>
              <a:cs typeface="Gill Sans" charset="0"/>
            </a:endParaRPr>
          </a:p>
        </p:txBody>
      </p:sp>
      <p:pic>
        <p:nvPicPr>
          <p:cNvPr id="10" name="Picture 9"/>
          <p:cNvPicPr>
            <a:picLocks noChangeAspect="1"/>
          </p:cNvPicPr>
          <p:nvPr/>
        </p:nvPicPr>
        <p:blipFill>
          <a:blip r:embed="rId2"/>
          <a:stretch>
            <a:fillRect/>
          </a:stretch>
        </p:blipFill>
        <p:spPr>
          <a:xfrm rot="10800000">
            <a:off x="1516464" y="857250"/>
            <a:ext cx="9151536" cy="5143500"/>
          </a:xfrm>
          <a:prstGeom prst="rect">
            <a:avLst/>
          </a:prstGeom>
        </p:spPr>
      </p:pic>
      <p:sp>
        <p:nvSpPr>
          <p:cNvPr id="3" name="Subtitle 2"/>
          <p:cNvSpPr>
            <a:spLocks noGrp="1"/>
          </p:cNvSpPr>
          <p:nvPr>
            <p:ph type="subTitle" idx="1"/>
          </p:nvPr>
        </p:nvSpPr>
        <p:spPr>
          <a:xfrm>
            <a:off x="1676401" y="3008062"/>
            <a:ext cx="8839200" cy="1241823"/>
          </a:xfrm>
        </p:spPr>
        <p:txBody>
          <a:bodyPr>
            <a:normAutofit fontScale="92500" lnSpcReduction="10000"/>
          </a:bodyPr>
          <a:lstStyle/>
          <a:p>
            <a:pPr>
              <a:lnSpc>
                <a:spcPct val="100000"/>
              </a:lnSpc>
            </a:pPr>
            <a:r>
              <a:rPr lang="en-US" sz="2800" dirty="0">
                <a:solidFill>
                  <a:schemeClr val="accent5"/>
                </a:solidFill>
              </a:rPr>
              <a:t>Lesson 5</a:t>
            </a:r>
          </a:p>
          <a:p>
            <a:pPr>
              <a:lnSpc>
                <a:spcPct val="100000"/>
              </a:lnSpc>
            </a:pPr>
            <a:r>
              <a:rPr lang="en-US" sz="2800" dirty="0">
                <a:solidFill>
                  <a:schemeClr val="accent5"/>
                </a:solidFill>
              </a:rPr>
              <a:t>Intents</a:t>
            </a:r>
          </a:p>
          <a:p>
            <a:pPr>
              <a:lnSpc>
                <a:spcPct val="100000"/>
              </a:lnSpc>
            </a:pPr>
            <a:br>
              <a:rPr lang="en-US" sz="700" dirty="0"/>
            </a:br>
            <a:endParaRPr lang="en-US" sz="700" dirty="0"/>
          </a:p>
        </p:txBody>
      </p:sp>
      <p:pic>
        <p:nvPicPr>
          <p:cNvPr id="8" name="Picture 7"/>
          <p:cNvPicPr>
            <a:picLocks noChangeAspect="1"/>
          </p:cNvPicPr>
          <p:nvPr/>
        </p:nvPicPr>
        <p:blipFill>
          <a:blip r:embed="rId3">
            <a:alphaModFix amt="94000"/>
            <a:extLst>
              <a:ext uri="{28A0092B-C50C-407E-A947-70E740481C1C}">
                <a14:useLocalDpi xmlns:a14="http://schemas.microsoft.com/office/drawing/2010/main" val="0"/>
              </a:ext>
            </a:extLst>
          </a:blip>
          <a:stretch>
            <a:fillRect/>
          </a:stretch>
        </p:blipFill>
        <p:spPr>
          <a:xfrm>
            <a:off x="5558555" y="4355700"/>
            <a:ext cx="1074891" cy="1074891"/>
          </a:xfrm>
          <a:prstGeom prst="rect">
            <a:avLst/>
          </a:prstGeom>
        </p:spPr>
      </p:pic>
      <p:sp>
        <p:nvSpPr>
          <p:cNvPr id="2" name="Donut 1"/>
          <p:cNvSpPr/>
          <p:nvPr/>
        </p:nvSpPr>
        <p:spPr>
          <a:xfrm>
            <a:off x="5550907" y="4348052"/>
            <a:ext cx="1082539" cy="1082539"/>
          </a:xfrm>
          <a:prstGeom prst="donut">
            <a:avLst>
              <a:gd name="adj" fmla="val 4416"/>
            </a:avLst>
          </a:prstGeom>
          <a:solidFill>
            <a:srgbClr val="5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defRPr/>
            </a:pPr>
            <a:endParaRPr lang="en-US" sz="1351">
              <a:solidFill>
                <a:srgbClr val="B9F5BC"/>
              </a:solidFill>
              <a:latin typeface="Calibri" panose="020F0502020204030204"/>
            </a:endParaRPr>
          </a:p>
        </p:txBody>
      </p:sp>
      <p:sp>
        <p:nvSpPr>
          <p:cNvPr id="11" name="TextBox 10"/>
          <p:cNvSpPr txBox="1"/>
          <p:nvPr/>
        </p:nvSpPr>
        <p:spPr>
          <a:xfrm>
            <a:off x="1736502" y="-792052"/>
            <a:ext cx="3496615" cy="300210"/>
          </a:xfrm>
          <a:prstGeom prst="rect">
            <a:avLst/>
          </a:prstGeom>
          <a:noFill/>
        </p:spPr>
        <p:txBody>
          <a:bodyPr wrap="square" rtlCol="0">
            <a:spAutoFit/>
          </a:bodyPr>
          <a:lstStyle/>
          <a:p>
            <a:pPr defTabSz="685783" eaLnBrk="0" fontAlgn="base" hangingPunct="0">
              <a:spcBef>
                <a:spcPct val="0"/>
              </a:spcBef>
              <a:spcAft>
                <a:spcPct val="0"/>
              </a:spcAft>
              <a:defRPr/>
            </a:pPr>
            <a:r>
              <a:rPr lang="en-US" sz="1351">
                <a:solidFill>
                  <a:srgbClr val="0F62A9"/>
                </a:solidFill>
                <a:latin typeface="Arial" charset="0"/>
                <a:ea typeface="ＭＳ Ｐゴシック" charset="-128"/>
              </a:rPr>
              <a:t>BALA template #10</a:t>
            </a:r>
          </a:p>
        </p:txBody>
      </p:sp>
      <p:sp>
        <p:nvSpPr>
          <p:cNvPr id="12" name="TextBox 11"/>
          <p:cNvSpPr txBox="1"/>
          <p:nvPr/>
        </p:nvSpPr>
        <p:spPr>
          <a:xfrm>
            <a:off x="2178979" y="1487212"/>
            <a:ext cx="7983020" cy="1077218"/>
          </a:xfrm>
          <a:prstGeom prst="rect">
            <a:avLst/>
          </a:prstGeom>
          <a:noFill/>
        </p:spPr>
        <p:txBody>
          <a:bodyPr wrap="square" rtlCol="0">
            <a:spAutoFit/>
          </a:bodyPr>
          <a:lstStyle/>
          <a:p>
            <a:pPr lvl="0" algn="ctr" eaLnBrk="0" fontAlgn="base" hangingPunct="0">
              <a:spcBef>
                <a:spcPct val="0"/>
              </a:spcBef>
              <a:spcAft>
                <a:spcPct val="0"/>
              </a:spcAft>
              <a:defRPr/>
            </a:pPr>
            <a:r>
              <a:rPr lang="en-US" sz="3200" dirty="0">
                <a:solidFill>
                  <a:srgbClr val="F5FFFF"/>
                </a:solidFill>
                <a:latin typeface="Gill Sans" charset="0"/>
                <a:ea typeface="Gill Sans" charset="0"/>
                <a:cs typeface="Gill Sans" charset="0"/>
              </a:rPr>
              <a:t>CS 473 – MDP</a:t>
            </a:r>
          </a:p>
          <a:p>
            <a:pPr lvl="0" algn="ctr" eaLnBrk="0" fontAlgn="base" hangingPunct="0">
              <a:spcBef>
                <a:spcPct val="0"/>
              </a:spcBef>
              <a:spcAft>
                <a:spcPct val="0"/>
              </a:spcAft>
              <a:defRPr/>
            </a:pPr>
            <a:r>
              <a:rPr lang="en-US" sz="3200" dirty="0">
                <a:solidFill>
                  <a:srgbClr val="F5FFFF"/>
                </a:solidFill>
                <a:latin typeface="Gill Sans" charset="0"/>
                <a:ea typeface="Gill Sans" charset="0"/>
                <a:cs typeface="Gill Sans" charset="0"/>
              </a:rPr>
              <a:t>Mobile Device Programming</a:t>
            </a:r>
            <a:endParaRPr lang="en-US" sz="3300" dirty="0">
              <a:solidFill>
                <a:srgbClr val="0F62A9"/>
              </a:solidFill>
              <a:latin typeface="Arial" charset="0"/>
              <a:ea typeface="ＭＳ Ｐゴシック" charset="-128"/>
            </a:endParaRPr>
          </a:p>
        </p:txBody>
      </p:sp>
    </p:spTree>
    <p:extLst>
      <p:ext uri="{BB962C8B-B14F-4D97-AF65-F5344CB8AC3E}">
        <p14:creationId xmlns:p14="http://schemas.microsoft.com/office/powerpoint/2010/main" val="4192833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70383"/>
            <a:ext cx="10364451" cy="1175093"/>
          </a:xfrm>
        </p:spPr>
        <p:txBody>
          <a:bodyPr/>
          <a:lstStyle/>
          <a:p>
            <a:r>
              <a:rPr lang="en-US" cap="none" dirty="0"/>
              <a:t>After clicking </a:t>
            </a:r>
            <a:r>
              <a:rPr lang="en-US" b="1" dirty="0" err="1"/>
              <a:t>whatsapp</a:t>
            </a:r>
            <a:r>
              <a:rPr lang="en-US" dirty="0"/>
              <a:t> </a:t>
            </a:r>
            <a:r>
              <a:rPr lang="en-US" cap="none" dirty="0"/>
              <a:t>Button</a:t>
            </a:r>
          </a:p>
        </p:txBody>
      </p:sp>
      <p:pic>
        <p:nvPicPr>
          <p:cNvPr id="3" name="Picture 2" descr="C:\Users\rmohanraj.CS.MUM.EDU\AppData\Local\Microsoft\Windows\INetCache\Content.Word\Screenshot_2017-03-26-13-09-16.png"/>
          <p:cNvPicPr/>
          <p:nvPr/>
        </p:nvPicPr>
        <p:blipFill>
          <a:blip r:embed="rId2">
            <a:extLst>
              <a:ext uri="{28A0092B-C50C-407E-A947-70E740481C1C}">
                <a14:useLocalDpi xmlns:a14="http://schemas.microsoft.com/office/drawing/2010/main" val="0"/>
              </a:ext>
            </a:extLst>
          </a:blip>
          <a:srcRect/>
          <a:stretch>
            <a:fillRect/>
          </a:stretch>
        </p:blipFill>
        <p:spPr bwMode="auto">
          <a:xfrm>
            <a:off x="1177160" y="1521370"/>
            <a:ext cx="3536730" cy="5108029"/>
          </a:xfrm>
          <a:prstGeom prst="rect">
            <a:avLst/>
          </a:prstGeom>
          <a:noFill/>
          <a:ln>
            <a:noFill/>
          </a:ln>
        </p:spPr>
      </p:pic>
      <p:pic>
        <p:nvPicPr>
          <p:cNvPr id="4" name="Picture 3" descr="C:\Users\rmohanraj.CS.MUM.EDU\AppData\Local\Microsoft\Windows\INetCache\Content.Word\Screenshot_2017-03-26-13-14-37.png"/>
          <p:cNvPicPr/>
          <p:nvPr/>
        </p:nvPicPr>
        <p:blipFill>
          <a:blip r:embed="rId3">
            <a:extLst>
              <a:ext uri="{28A0092B-C50C-407E-A947-70E740481C1C}">
                <a14:useLocalDpi xmlns:a14="http://schemas.microsoft.com/office/drawing/2010/main" val="0"/>
              </a:ext>
            </a:extLst>
          </a:blip>
          <a:srcRect/>
          <a:stretch>
            <a:fillRect/>
          </a:stretch>
        </p:blipFill>
        <p:spPr bwMode="auto">
          <a:xfrm>
            <a:off x="6915806" y="1521370"/>
            <a:ext cx="3473670" cy="5108029"/>
          </a:xfrm>
          <a:prstGeom prst="rect">
            <a:avLst/>
          </a:prstGeom>
          <a:noFill/>
          <a:ln>
            <a:noFill/>
          </a:ln>
        </p:spPr>
      </p:pic>
      <p:sp>
        <p:nvSpPr>
          <p:cNvPr id="5" name="Right Arrow 4"/>
          <p:cNvSpPr/>
          <p:nvPr/>
        </p:nvSpPr>
        <p:spPr>
          <a:xfrm>
            <a:off x="4713890" y="4545473"/>
            <a:ext cx="2201916" cy="504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222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E8EB2-C7AA-49DA-ACB0-71D64C801F54}"/>
              </a:ext>
            </a:extLst>
          </p:cNvPr>
          <p:cNvSpPr>
            <a:spLocks noGrp="1"/>
          </p:cNvSpPr>
          <p:nvPr>
            <p:ph sz="quarter" idx="13"/>
          </p:nvPr>
        </p:nvSpPr>
        <p:spPr>
          <a:xfrm>
            <a:off x="417635" y="600218"/>
            <a:ext cx="5572348" cy="3424107"/>
          </a:xfrm>
        </p:spPr>
        <p:txBody>
          <a:bodyPr>
            <a:normAutofit/>
          </a:bodyPr>
          <a:lstStyle/>
          <a:p>
            <a:pPr marL="0" indent="0">
              <a:buNone/>
            </a:pPr>
            <a:r>
              <a:rPr lang="en-US" sz="3600" cap="none" dirty="0"/>
              <a:t>Hands on Example - 3</a:t>
            </a:r>
          </a:p>
          <a:p>
            <a:pPr marL="0" indent="0">
              <a:buNone/>
            </a:pPr>
            <a:r>
              <a:rPr lang="en-US" sz="3600" cap="none" dirty="0" err="1"/>
              <a:t>ImplicitIntentsApp</a:t>
            </a:r>
            <a:endParaRPr lang="en-US" sz="3600" cap="none" dirty="0"/>
          </a:p>
          <a:p>
            <a:pPr marL="0" indent="0">
              <a:buNone/>
            </a:pPr>
            <a:r>
              <a:rPr lang="en-US" sz="2500" cap="none" dirty="0"/>
              <a:t>In this example Share the Text using </a:t>
            </a:r>
            <a:r>
              <a:rPr lang="en-US" sz="2500" cap="none" dirty="0" err="1"/>
              <a:t>ShareCompat.IntentBuilder</a:t>
            </a:r>
            <a:r>
              <a:rPr lang="en-US" sz="2500" cap="none" dirty="0"/>
              <a:t> </a:t>
            </a:r>
          </a:p>
        </p:txBody>
      </p:sp>
      <p:pic>
        <p:nvPicPr>
          <p:cNvPr id="5" name="Picture 4">
            <a:extLst>
              <a:ext uri="{FF2B5EF4-FFF2-40B4-BE49-F238E27FC236}">
                <a16:creationId xmlns:a16="http://schemas.microsoft.com/office/drawing/2014/main" id="{76D40573-1100-4C97-A6DC-7C0DC785CF7D}"/>
              </a:ext>
            </a:extLst>
          </p:cNvPr>
          <p:cNvPicPr>
            <a:picLocks noChangeAspect="1"/>
          </p:cNvPicPr>
          <p:nvPr/>
        </p:nvPicPr>
        <p:blipFill>
          <a:blip r:embed="rId2"/>
          <a:stretch>
            <a:fillRect/>
          </a:stretch>
        </p:blipFill>
        <p:spPr>
          <a:xfrm>
            <a:off x="6592141" y="291873"/>
            <a:ext cx="3390900" cy="6143625"/>
          </a:xfrm>
          <a:prstGeom prst="rect">
            <a:avLst/>
          </a:prstGeom>
        </p:spPr>
      </p:pic>
    </p:spTree>
    <p:extLst>
      <p:ext uri="{BB962C8B-B14F-4D97-AF65-F5344CB8AC3E}">
        <p14:creationId xmlns:p14="http://schemas.microsoft.com/office/powerpoint/2010/main" val="1673210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3149" y="216575"/>
            <a:ext cx="10364451" cy="803883"/>
          </a:xfrm>
        </p:spPr>
        <p:txBody>
          <a:bodyPr/>
          <a:lstStyle/>
          <a:p>
            <a:r>
              <a:rPr lang="en-US" dirty="0"/>
              <a:t> </a:t>
            </a:r>
            <a:r>
              <a:rPr lang="en-US" b="1" cap="none" dirty="0"/>
              <a:t>Frequently used Implicit Intents</a:t>
            </a:r>
            <a:endParaRPr lang="en-US" b="1" dirty="0"/>
          </a:p>
        </p:txBody>
      </p:sp>
      <p:sp>
        <p:nvSpPr>
          <p:cNvPr id="4" name="Content Placeholder 3"/>
          <p:cNvSpPr>
            <a:spLocks noGrp="1"/>
          </p:cNvSpPr>
          <p:nvPr>
            <p:ph sz="quarter" idx="13"/>
          </p:nvPr>
        </p:nvSpPr>
        <p:spPr>
          <a:xfrm>
            <a:off x="667657" y="1020457"/>
            <a:ext cx="10885713" cy="5620967"/>
          </a:xfrm>
        </p:spPr>
        <p:txBody>
          <a:bodyPr>
            <a:normAutofit fontScale="92500" lnSpcReduction="20000"/>
          </a:bodyPr>
          <a:lstStyle/>
          <a:p>
            <a:r>
              <a:rPr lang="en-US" b="1" cap="none" dirty="0"/>
              <a:t>Web browser</a:t>
            </a:r>
          </a:p>
          <a:p>
            <a:r>
              <a:rPr lang="en-US" b="1" cap="none" dirty="0"/>
              <a:t>Email</a:t>
            </a:r>
          </a:p>
          <a:p>
            <a:r>
              <a:rPr lang="en-US" b="1" cap="none" dirty="0"/>
              <a:t>Alarm clock</a:t>
            </a:r>
          </a:p>
          <a:p>
            <a:r>
              <a:rPr lang="en-US" b="1" cap="none" dirty="0"/>
              <a:t>Calendar</a:t>
            </a:r>
          </a:p>
          <a:p>
            <a:r>
              <a:rPr lang="en-US" b="1" cap="none" dirty="0"/>
              <a:t>Camera</a:t>
            </a:r>
          </a:p>
          <a:p>
            <a:r>
              <a:rPr lang="en-US" b="1" cap="none" dirty="0"/>
              <a:t>Contacts/people app</a:t>
            </a:r>
          </a:p>
          <a:p>
            <a:r>
              <a:rPr lang="en-US" b="1" cap="none" dirty="0"/>
              <a:t>File storage</a:t>
            </a:r>
          </a:p>
          <a:p>
            <a:r>
              <a:rPr lang="en-US" b="1" cap="none" dirty="0"/>
              <a:t>Maps</a:t>
            </a:r>
          </a:p>
          <a:p>
            <a:r>
              <a:rPr lang="en-US" b="1" cap="none" dirty="0"/>
              <a:t>Music or video</a:t>
            </a:r>
          </a:p>
          <a:p>
            <a:r>
              <a:rPr lang="en-US" b="1" cap="none" dirty="0"/>
              <a:t>Phone</a:t>
            </a:r>
          </a:p>
          <a:p>
            <a:r>
              <a:rPr lang="en-US" b="1" cap="none" dirty="0"/>
              <a:t>Settings</a:t>
            </a:r>
          </a:p>
          <a:p>
            <a:r>
              <a:rPr lang="en-US" b="1" cap="none" dirty="0"/>
              <a:t>Text messaging</a:t>
            </a:r>
          </a:p>
          <a:p>
            <a:pPr marL="0" indent="0">
              <a:buNone/>
            </a:pPr>
            <a:r>
              <a:rPr lang="en-US" cap="none" dirty="0"/>
              <a:t>Refer for complete information  </a:t>
            </a:r>
            <a:r>
              <a:rPr lang="en-US" b="1" cap="none" dirty="0"/>
              <a:t>: https://developer.android.com/guide/components/intents-common.html </a:t>
            </a:r>
          </a:p>
          <a:p>
            <a:endParaRPr lang="en-US" dirty="0">
              <a:solidFill>
                <a:srgbClr val="FFFF00"/>
              </a:solidFill>
            </a:endParaRPr>
          </a:p>
          <a:p>
            <a:endParaRPr lang="en-US" dirty="0"/>
          </a:p>
        </p:txBody>
      </p:sp>
    </p:spTree>
    <p:extLst>
      <p:ext uri="{BB962C8B-B14F-4D97-AF65-F5344CB8AC3E}">
        <p14:creationId xmlns:p14="http://schemas.microsoft.com/office/powerpoint/2010/main" val="2840552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55661"/>
            <a:ext cx="10364451" cy="934512"/>
          </a:xfrm>
        </p:spPr>
        <p:txBody>
          <a:bodyPr/>
          <a:lstStyle/>
          <a:p>
            <a:r>
              <a:rPr lang="en-US" cap="none" dirty="0"/>
              <a:t>Main Point 2</a:t>
            </a:r>
          </a:p>
        </p:txBody>
      </p:sp>
      <p:sp>
        <p:nvSpPr>
          <p:cNvPr id="3" name="Content Placeholder 2"/>
          <p:cNvSpPr>
            <a:spLocks noGrp="1"/>
          </p:cNvSpPr>
          <p:nvPr>
            <p:ph sz="quarter" idx="13"/>
          </p:nvPr>
        </p:nvSpPr>
        <p:spPr>
          <a:xfrm>
            <a:off x="913774" y="1045029"/>
            <a:ext cx="10363826" cy="5442857"/>
          </a:xfrm>
        </p:spPr>
        <p:txBody>
          <a:bodyPr>
            <a:normAutofit/>
          </a:bodyPr>
          <a:lstStyle/>
          <a:p>
            <a:pPr algn="just"/>
            <a:r>
              <a:rPr lang="en-US" sz="2800" cap="none" dirty="0"/>
              <a:t>In implicit intents we delegate the task of evaluating the registered components to Android based on the intent data and the intended action (like send an email, capture a photo, pin location on a map, etc.) that we pass. So, Android will automatically fire up the component from the same app or some other app that can handle the intent message.  </a:t>
            </a:r>
            <a:r>
              <a:rPr lang="en-US" sz="2800" b="1" i="1" cap="none" dirty="0"/>
              <a:t>Science of Consciousness: </a:t>
            </a:r>
            <a:r>
              <a:rPr lang="en-US" sz="2800" i="1" cap="none" dirty="0"/>
              <a:t>“Support of Natural Law will render all thought, speech, and action free from stress and strain—life will automatically progress to greater levels of achievement and fulfillment; life will naturally be easy, without problems or failures.</a:t>
            </a:r>
          </a:p>
        </p:txBody>
      </p:sp>
    </p:spTree>
    <p:extLst>
      <p:ext uri="{BB962C8B-B14F-4D97-AF65-F5344CB8AC3E}">
        <p14:creationId xmlns:p14="http://schemas.microsoft.com/office/powerpoint/2010/main" val="1385443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546208"/>
          </a:xfrm>
        </p:spPr>
        <p:txBody>
          <a:bodyPr>
            <a:noAutofit/>
          </a:bodyPr>
          <a:lstStyle/>
          <a:p>
            <a:r>
              <a:rPr lang="en-US" cap="none" dirty="0"/>
              <a:t>Getting a result back from an </a:t>
            </a:r>
            <a:r>
              <a:rPr lang="en-US" sz="4000" cap="none" dirty="0"/>
              <a:t>activity</a:t>
            </a:r>
            <a:endParaRPr lang="en-US" cap="none" dirty="0"/>
          </a:p>
        </p:txBody>
      </p:sp>
      <p:sp>
        <p:nvSpPr>
          <p:cNvPr id="3" name="Content Placeholder 2"/>
          <p:cNvSpPr>
            <a:spLocks noGrp="1"/>
          </p:cNvSpPr>
          <p:nvPr>
            <p:ph sz="quarter" idx="13"/>
          </p:nvPr>
        </p:nvSpPr>
        <p:spPr>
          <a:xfrm>
            <a:off x="95693" y="1041991"/>
            <a:ext cx="12004158" cy="5500322"/>
          </a:xfrm>
        </p:spPr>
        <p:txBody>
          <a:bodyPr>
            <a:noAutofit/>
          </a:bodyPr>
          <a:lstStyle/>
          <a:p>
            <a:r>
              <a:rPr lang="en-US" sz="2300" b="0" i="0" cap="none" dirty="0">
                <a:solidFill>
                  <a:srgbClr val="202124"/>
                </a:solidFill>
                <a:effectLst/>
                <a:latin typeface="Roboto" panose="02000000000000000000" pitchFamily="2" charset="0"/>
              </a:rPr>
              <a:t>Starting another activity, whether one within your app or from another app, doesn't need to be a one-way operation. You can also start another activity and receive a result back. </a:t>
            </a:r>
            <a:endParaRPr lang="en-US" sz="2300" cap="none" dirty="0"/>
          </a:p>
          <a:p>
            <a:r>
              <a:rPr lang="en-US" sz="2300" cap="none" dirty="0">
                <a:solidFill>
                  <a:srgbClr val="202124"/>
                </a:solidFill>
                <a:latin typeface="Roboto" panose="02000000000000000000" pitchFamily="2" charset="0"/>
              </a:rPr>
              <a:t>For example, your app can start a camera app and receive the captured photo as a result. Or you might start the People app for the user to select a contact and you'll receive the contact details as a result.</a:t>
            </a:r>
          </a:p>
          <a:p>
            <a:r>
              <a:rPr lang="en-US" sz="2300" cap="none" dirty="0">
                <a:solidFill>
                  <a:srgbClr val="202124"/>
                </a:solidFill>
                <a:latin typeface="Roboto" panose="02000000000000000000" pitchFamily="2" charset="0"/>
              </a:rPr>
              <a:t>The activity result </a:t>
            </a:r>
            <a:r>
              <a:rPr lang="en-US" sz="2300" cap="none" dirty="0" err="1">
                <a:solidFill>
                  <a:srgbClr val="202124"/>
                </a:solidFill>
                <a:latin typeface="Roboto" panose="02000000000000000000" pitchFamily="2" charset="0"/>
              </a:rPr>
              <a:t>apis</a:t>
            </a:r>
            <a:r>
              <a:rPr lang="en-US" sz="2300" cap="none" dirty="0">
                <a:solidFill>
                  <a:srgbClr val="202124"/>
                </a:solidFill>
                <a:latin typeface="Roboto" panose="02000000000000000000" pitchFamily="2" charset="0"/>
              </a:rPr>
              <a:t> provide components for registering for a result, launching the result, and handling the result once it is dispatched by the system.</a:t>
            </a:r>
          </a:p>
          <a:p>
            <a:r>
              <a:rPr lang="en-US" sz="2300" cap="none" dirty="0">
                <a:solidFill>
                  <a:srgbClr val="202124"/>
                </a:solidFill>
                <a:latin typeface="Roboto" panose="02000000000000000000" pitchFamily="2" charset="0"/>
              </a:rPr>
              <a:t>It is strongly recommended to use the activity result </a:t>
            </a:r>
            <a:r>
              <a:rPr lang="en-US" sz="2300" cap="none" dirty="0" err="1">
                <a:solidFill>
                  <a:srgbClr val="202124"/>
                </a:solidFill>
                <a:latin typeface="Roboto" panose="02000000000000000000" pitchFamily="2" charset="0"/>
              </a:rPr>
              <a:t>apis</a:t>
            </a:r>
            <a:r>
              <a:rPr lang="en-US" sz="2300" cap="none" dirty="0">
                <a:solidFill>
                  <a:srgbClr val="202124"/>
                </a:solidFill>
                <a:latin typeface="Roboto" panose="02000000000000000000" pitchFamily="2" charset="0"/>
              </a:rPr>
              <a:t> introduced in </a:t>
            </a:r>
            <a:r>
              <a:rPr lang="en-US" sz="2300" cap="none" dirty="0" err="1">
                <a:solidFill>
                  <a:srgbClr val="202124"/>
                </a:solidFill>
                <a:latin typeface="Roboto" panose="02000000000000000000" pitchFamily="2" charset="0"/>
              </a:rPr>
              <a:t>AndroidX</a:t>
            </a:r>
            <a:r>
              <a:rPr lang="en-US" sz="2300" cap="none" dirty="0">
                <a:solidFill>
                  <a:srgbClr val="202124"/>
                </a:solidFill>
                <a:latin typeface="Roboto" panose="02000000000000000000" pitchFamily="2" charset="0"/>
              </a:rPr>
              <a:t> Activity</a:t>
            </a:r>
          </a:p>
          <a:p>
            <a:r>
              <a:rPr lang="en-US" sz="2300" cap="none" dirty="0">
                <a:solidFill>
                  <a:srgbClr val="202124"/>
                </a:solidFill>
                <a:latin typeface="Roboto" panose="02000000000000000000" pitchFamily="2" charset="0"/>
              </a:rPr>
              <a:t>A result code specified by the result back activity is either RESULT_OK if the operation was successful or RESULT_CANCELED if the user backed out or the operation failed for some reason.</a:t>
            </a:r>
          </a:p>
        </p:txBody>
      </p:sp>
    </p:spTree>
    <p:extLst>
      <p:ext uri="{BB962C8B-B14F-4D97-AF65-F5344CB8AC3E}">
        <p14:creationId xmlns:p14="http://schemas.microsoft.com/office/powerpoint/2010/main" val="966144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a:off x="3732717" y="3739659"/>
            <a:ext cx="1026377" cy="3726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7817435" y="3902864"/>
            <a:ext cx="1138960" cy="305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13775" y="682167"/>
            <a:ext cx="2867025" cy="523220"/>
          </a:xfrm>
          <a:prstGeom prst="rect">
            <a:avLst/>
          </a:prstGeom>
          <a:noFill/>
        </p:spPr>
        <p:txBody>
          <a:bodyPr wrap="square" rtlCol="0">
            <a:spAutoFit/>
          </a:bodyPr>
          <a:lstStyle/>
          <a:p>
            <a:pPr algn="ctr"/>
            <a:r>
              <a:rPr lang="en-US" sz="2800" b="1" u="sng" dirty="0">
                <a:solidFill>
                  <a:srgbClr val="FF0000"/>
                </a:solidFill>
              </a:rPr>
              <a:t>Activity Main</a:t>
            </a:r>
            <a:endParaRPr lang="en-US" b="1" u="sng" dirty="0">
              <a:solidFill>
                <a:srgbClr val="FF0000"/>
              </a:solidFill>
            </a:endParaRPr>
          </a:p>
        </p:txBody>
      </p:sp>
      <p:sp>
        <p:nvSpPr>
          <p:cNvPr id="10" name="TextBox 9"/>
          <p:cNvSpPr txBox="1"/>
          <p:nvPr/>
        </p:nvSpPr>
        <p:spPr>
          <a:xfrm>
            <a:off x="4750027" y="594729"/>
            <a:ext cx="2867025" cy="523220"/>
          </a:xfrm>
          <a:prstGeom prst="rect">
            <a:avLst/>
          </a:prstGeom>
          <a:noFill/>
        </p:spPr>
        <p:txBody>
          <a:bodyPr wrap="square" rtlCol="0">
            <a:spAutoFit/>
          </a:bodyPr>
          <a:lstStyle/>
          <a:p>
            <a:pPr algn="ctr"/>
            <a:r>
              <a:rPr lang="en-US" sz="2800" b="1" u="sng" dirty="0">
                <a:solidFill>
                  <a:srgbClr val="FF0000"/>
                </a:solidFill>
              </a:rPr>
              <a:t>Activity Second</a:t>
            </a:r>
            <a:endParaRPr lang="en-US" b="1" u="sng" dirty="0">
              <a:solidFill>
                <a:srgbClr val="FF0000"/>
              </a:solidFill>
            </a:endParaRPr>
          </a:p>
        </p:txBody>
      </p:sp>
      <p:sp>
        <p:nvSpPr>
          <p:cNvPr id="11" name="TextBox 10"/>
          <p:cNvSpPr txBox="1"/>
          <p:nvPr/>
        </p:nvSpPr>
        <p:spPr>
          <a:xfrm>
            <a:off x="8525501" y="601987"/>
            <a:ext cx="2867025" cy="523220"/>
          </a:xfrm>
          <a:prstGeom prst="rect">
            <a:avLst/>
          </a:prstGeom>
          <a:noFill/>
        </p:spPr>
        <p:txBody>
          <a:bodyPr wrap="square" rtlCol="0">
            <a:spAutoFit/>
          </a:bodyPr>
          <a:lstStyle/>
          <a:p>
            <a:pPr algn="ctr"/>
            <a:r>
              <a:rPr lang="en-US" sz="2800" b="1" u="sng" dirty="0">
                <a:solidFill>
                  <a:srgbClr val="FF0000"/>
                </a:solidFill>
              </a:rPr>
              <a:t>Activity Main</a:t>
            </a:r>
            <a:endParaRPr lang="en-US" b="1" u="sng" dirty="0">
              <a:solidFill>
                <a:srgbClr val="FF0000"/>
              </a:solidFill>
            </a:endParaRPr>
          </a:p>
        </p:txBody>
      </p:sp>
      <p:sp>
        <p:nvSpPr>
          <p:cNvPr id="12" name="TextBox 11"/>
          <p:cNvSpPr txBox="1"/>
          <p:nvPr/>
        </p:nvSpPr>
        <p:spPr>
          <a:xfrm>
            <a:off x="740262" y="143015"/>
            <a:ext cx="10370761" cy="523220"/>
          </a:xfrm>
          <a:prstGeom prst="rect">
            <a:avLst/>
          </a:prstGeom>
          <a:noFill/>
        </p:spPr>
        <p:txBody>
          <a:bodyPr wrap="square" rtlCol="0">
            <a:spAutoFit/>
          </a:bodyPr>
          <a:lstStyle/>
          <a:p>
            <a:pPr algn="ctr"/>
            <a:r>
              <a:rPr lang="en-US" sz="2800" b="1" u="sng" dirty="0"/>
              <a:t>Fetching Result from Second Activity to Main Activity </a:t>
            </a:r>
            <a:endParaRPr lang="en-US" b="1" u="sng" dirty="0"/>
          </a:p>
        </p:txBody>
      </p:sp>
      <p:pic>
        <p:nvPicPr>
          <p:cNvPr id="6" name="Picture 5">
            <a:extLst>
              <a:ext uri="{FF2B5EF4-FFF2-40B4-BE49-F238E27FC236}">
                <a16:creationId xmlns:a16="http://schemas.microsoft.com/office/drawing/2014/main" id="{AE7C3E2E-AC7E-43EA-866D-71C464F374E0}"/>
              </a:ext>
            </a:extLst>
          </p:cNvPr>
          <p:cNvPicPr>
            <a:picLocks noChangeAspect="1"/>
          </p:cNvPicPr>
          <p:nvPr/>
        </p:nvPicPr>
        <p:blipFill>
          <a:blip r:embed="rId2"/>
          <a:stretch>
            <a:fillRect/>
          </a:stretch>
        </p:blipFill>
        <p:spPr>
          <a:xfrm>
            <a:off x="740262" y="1296823"/>
            <a:ext cx="2875864" cy="5258282"/>
          </a:xfrm>
          <a:prstGeom prst="rect">
            <a:avLst/>
          </a:prstGeom>
        </p:spPr>
      </p:pic>
      <p:pic>
        <p:nvPicPr>
          <p:cNvPr id="9" name="Picture 8">
            <a:extLst>
              <a:ext uri="{FF2B5EF4-FFF2-40B4-BE49-F238E27FC236}">
                <a16:creationId xmlns:a16="http://schemas.microsoft.com/office/drawing/2014/main" id="{E10A54A6-68A0-43CC-9CB2-D1E9F9D03129}"/>
              </a:ext>
            </a:extLst>
          </p:cNvPr>
          <p:cNvPicPr>
            <a:picLocks noChangeAspect="1"/>
          </p:cNvPicPr>
          <p:nvPr/>
        </p:nvPicPr>
        <p:blipFill>
          <a:blip r:embed="rId3"/>
          <a:stretch>
            <a:fillRect/>
          </a:stretch>
        </p:blipFill>
        <p:spPr>
          <a:xfrm>
            <a:off x="4807177" y="1215858"/>
            <a:ext cx="2960393" cy="5374012"/>
          </a:xfrm>
          <a:prstGeom prst="rect">
            <a:avLst/>
          </a:prstGeom>
        </p:spPr>
      </p:pic>
      <p:pic>
        <p:nvPicPr>
          <p:cNvPr id="16" name="Picture 15">
            <a:extLst>
              <a:ext uri="{FF2B5EF4-FFF2-40B4-BE49-F238E27FC236}">
                <a16:creationId xmlns:a16="http://schemas.microsoft.com/office/drawing/2014/main" id="{D850F326-4285-4F24-83FF-4103C53BCFA9}"/>
              </a:ext>
            </a:extLst>
          </p:cNvPr>
          <p:cNvPicPr>
            <a:picLocks noChangeAspect="1"/>
          </p:cNvPicPr>
          <p:nvPr/>
        </p:nvPicPr>
        <p:blipFill>
          <a:blip r:embed="rId4"/>
          <a:stretch>
            <a:fillRect/>
          </a:stretch>
        </p:blipFill>
        <p:spPr>
          <a:xfrm>
            <a:off x="8958621" y="1215858"/>
            <a:ext cx="2949058" cy="5374012"/>
          </a:xfrm>
          <a:prstGeom prst="rect">
            <a:avLst/>
          </a:prstGeom>
        </p:spPr>
      </p:pic>
    </p:spTree>
    <p:extLst>
      <p:ext uri="{BB962C8B-B14F-4D97-AF65-F5344CB8AC3E}">
        <p14:creationId xmlns:p14="http://schemas.microsoft.com/office/powerpoint/2010/main" val="156647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847426"/>
          </a:xfrm>
        </p:spPr>
        <p:txBody>
          <a:bodyPr>
            <a:normAutofit/>
          </a:bodyPr>
          <a:lstStyle/>
          <a:p>
            <a:r>
              <a:rPr lang="en-US" sz="4400" cap="none" dirty="0"/>
              <a:t>Fetching the result</a:t>
            </a:r>
          </a:p>
        </p:txBody>
      </p:sp>
      <p:sp>
        <p:nvSpPr>
          <p:cNvPr id="3" name="Content Placeholder 2"/>
          <p:cNvSpPr>
            <a:spLocks noGrp="1"/>
          </p:cNvSpPr>
          <p:nvPr>
            <p:ph sz="quarter" idx="13"/>
          </p:nvPr>
        </p:nvSpPr>
        <p:spPr>
          <a:xfrm>
            <a:off x="159488" y="680484"/>
            <a:ext cx="11823405" cy="6177515"/>
          </a:xfrm>
        </p:spPr>
        <p:txBody>
          <a:bodyPr>
            <a:noAutofit/>
          </a:bodyPr>
          <a:lstStyle/>
          <a:p>
            <a:r>
              <a:rPr lang="en-US" sz="2800" cap="none" dirty="0"/>
              <a:t>In Main activity, write the below code to register for Activity result back.</a:t>
            </a:r>
          </a:p>
          <a:p>
            <a:pPr marL="0" indent="0">
              <a:buNone/>
            </a:pPr>
            <a:r>
              <a:rPr lang="en-US" sz="2800" cap="none" dirty="0"/>
              <a:t>var </a:t>
            </a:r>
            <a:r>
              <a:rPr lang="en-US" sz="2800" cap="none" dirty="0" err="1"/>
              <a:t>resultContracts</a:t>
            </a:r>
            <a:r>
              <a:rPr lang="en-US" sz="2800" cap="none" dirty="0"/>
              <a:t> = </a:t>
            </a:r>
            <a:r>
              <a:rPr lang="en-US" sz="2800" b="1" cap="none" dirty="0" err="1"/>
              <a:t>registerForActivityResult</a:t>
            </a:r>
            <a:r>
              <a:rPr lang="en-US" sz="2800" b="1" cap="none" dirty="0"/>
              <a:t>(</a:t>
            </a:r>
            <a:r>
              <a:rPr lang="en-US" sz="2800" b="1" cap="none" dirty="0" err="1"/>
              <a:t>ActivityResultContracts.StartActivityForResult</a:t>
            </a:r>
            <a:r>
              <a:rPr lang="en-US" sz="2800" b="1" cap="none" dirty="0"/>
              <a:t>()){ result-&gt; //  Handle the return result          }</a:t>
            </a:r>
          </a:p>
          <a:p>
            <a:pPr marL="0" indent="0">
              <a:buNone/>
            </a:pPr>
            <a:r>
              <a:rPr lang="en-US" sz="2400" cap="none" dirty="0"/>
              <a:t>Lambda argument result is type of </a:t>
            </a:r>
            <a:r>
              <a:rPr lang="en-US" sz="2400" cap="none" dirty="0" err="1"/>
              <a:t>ActivityResult</a:t>
            </a:r>
            <a:r>
              <a:rPr lang="en-US" sz="2400" cap="none" dirty="0"/>
              <a:t> which has the intent, result code such as RESULT_OK or RESULT_CANCEL</a:t>
            </a:r>
          </a:p>
          <a:p>
            <a:pPr marL="0" indent="0">
              <a:buNone/>
            </a:pPr>
            <a:r>
              <a:rPr lang="en-US" sz="2400" cap="none" dirty="0" err="1"/>
              <a:t>registerForActivityResult</a:t>
            </a:r>
            <a:r>
              <a:rPr lang="en-US" sz="2400" cap="none" dirty="0"/>
              <a:t>() takes an </a:t>
            </a:r>
            <a:r>
              <a:rPr lang="en-US" sz="2400" cap="none" dirty="0" err="1"/>
              <a:t>ActivityResultContract</a:t>
            </a:r>
            <a:r>
              <a:rPr lang="en-US" sz="2400" cap="none" dirty="0"/>
              <a:t> and an </a:t>
            </a:r>
            <a:r>
              <a:rPr lang="en-US" sz="2400" cap="none" dirty="0" err="1"/>
              <a:t>ActivityResultCallback</a:t>
            </a:r>
            <a:r>
              <a:rPr lang="en-US" sz="2400" cap="none" dirty="0"/>
              <a:t> and returns an </a:t>
            </a:r>
            <a:r>
              <a:rPr lang="en-US" sz="2400" cap="none" dirty="0" err="1"/>
              <a:t>ActivityResultLauncher</a:t>
            </a:r>
            <a:r>
              <a:rPr lang="en-US" sz="2400" cap="none" dirty="0"/>
              <a:t> which you’ll use to launch the other activity.</a:t>
            </a:r>
          </a:p>
          <a:p>
            <a:pPr marL="0" indent="0">
              <a:buNone/>
            </a:pPr>
            <a:r>
              <a:rPr lang="en-US" sz="2400" b="1" u="sng" cap="none" dirty="0"/>
              <a:t>To Launch:</a:t>
            </a:r>
            <a:r>
              <a:rPr lang="en-US" sz="2400" b="1" cap="none" dirty="0"/>
              <a:t>      </a:t>
            </a:r>
            <a:r>
              <a:rPr lang="en-US" sz="2800" b="1" cap="none" dirty="0" err="1"/>
              <a:t>resultContracts.launch</a:t>
            </a:r>
            <a:r>
              <a:rPr lang="en-US" sz="2800" b="1" cap="none" dirty="0"/>
              <a:t>(intent object)</a:t>
            </a:r>
            <a:endParaRPr lang="en-US" sz="2400" b="1" cap="none" dirty="0"/>
          </a:p>
          <a:p>
            <a:pPr marL="0" indent="0">
              <a:buNone/>
            </a:pPr>
            <a:r>
              <a:rPr lang="en-US" sz="2400" cap="none" dirty="0"/>
              <a:t>Calling launch()starts the process of producing the result.</a:t>
            </a:r>
          </a:p>
        </p:txBody>
      </p:sp>
    </p:spTree>
    <p:extLst>
      <p:ext uri="{BB962C8B-B14F-4D97-AF65-F5344CB8AC3E}">
        <p14:creationId xmlns:p14="http://schemas.microsoft.com/office/powerpoint/2010/main" val="850145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19"/>
            <a:ext cx="10364451" cy="603481"/>
          </a:xfrm>
        </p:spPr>
        <p:txBody>
          <a:bodyPr/>
          <a:lstStyle/>
          <a:p>
            <a:r>
              <a:rPr lang="en-US" cap="none" dirty="0"/>
              <a:t>Getting a result back from other activity</a:t>
            </a:r>
            <a:endParaRPr lang="en-US" dirty="0"/>
          </a:p>
        </p:txBody>
      </p:sp>
      <p:sp>
        <p:nvSpPr>
          <p:cNvPr id="4" name="Rectangle 3"/>
          <p:cNvSpPr/>
          <p:nvPr/>
        </p:nvSpPr>
        <p:spPr>
          <a:xfrm>
            <a:off x="121920" y="662524"/>
            <a:ext cx="11978639" cy="707886"/>
          </a:xfrm>
          <a:prstGeom prst="rect">
            <a:avLst/>
          </a:prstGeom>
        </p:spPr>
        <p:txBody>
          <a:bodyPr wrap="square">
            <a:spAutoFit/>
          </a:bodyPr>
          <a:lstStyle/>
          <a:p>
            <a:r>
              <a:rPr lang="en-US" sz="2000" b="1" dirty="0">
                <a:solidFill>
                  <a:srgbClr val="FF0000"/>
                </a:solidFill>
              </a:rPr>
              <a:t>// Partial Coding part from the</a:t>
            </a:r>
            <a:r>
              <a:rPr lang="en-US" sz="2000" b="1" dirty="0"/>
              <a:t> </a:t>
            </a:r>
            <a:r>
              <a:rPr lang="en-US" sz="2000" b="1" dirty="0">
                <a:solidFill>
                  <a:srgbClr val="FF0000"/>
                </a:solidFill>
              </a:rPr>
              <a:t>MainActivity.java</a:t>
            </a:r>
          </a:p>
          <a:p>
            <a:endParaRPr lang="en-US" sz="2000" dirty="0"/>
          </a:p>
        </p:txBody>
      </p:sp>
      <p:sp>
        <p:nvSpPr>
          <p:cNvPr id="5" name="TextBox 4">
            <a:extLst>
              <a:ext uri="{FF2B5EF4-FFF2-40B4-BE49-F238E27FC236}">
                <a16:creationId xmlns:a16="http://schemas.microsoft.com/office/drawing/2014/main" id="{BC0ACCAB-5239-4F3C-9D5F-C2B9E191E901}"/>
              </a:ext>
            </a:extLst>
          </p:cNvPr>
          <p:cNvSpPr txBox="1"/>
          <p:nvPr/>
        </p:nvSpPr>
        <p:spPr>
          <a:xfrm>
            <a:off x="265814" y="1370410"/>
            <a:ext cx="11717079" cy="4708981"/>
          </a:xfrm>
          <a:prstGeom prst="rect">
            <a:avLst/>
          </a:prstGeom>
          <a:noFill/>
        </p:spPr>
        <p:txBody>
          <a:bodyPr wrap="square">
            <a:spAutoFit/>
          </a:bodyPr>
          <a:lstStyle/>
          <a:p>
            <a:r>
              <a:rPr lang="en-US" sz="2000" dirty="0"/>
              <a:t>override fun </a:t>
            </a:r>
            <a:r>
              <a:rPr lang="en-US" sz="2000" dirty="0" err="1"/>
              <a:t>onCreate</a:t>
            </a:r>
            <a:r>
              <a:rPr lang="en-US" sz="2000" dirty="0"/>
              <a:t>(</a:t>
            </a:r>
            <a:r>
              <a:rPr lang="en-US" sz="2000" dirty="0" err="1"/>
              <a:t>savedInstanceState</a:t>
            </a:r>
            <a:r>
              <a:rPr lang="en-US" sz="2000" dirty="0"/>
              <a:t>: Bundle?) {</a:t>
            </a:r>
          </a:p>
          <a:p>
            <a:r>
              <a:rPr lang="en-US" sz="2000" dirty="0"/>
              <a:t>        </a:t>
            </a:r>
            <a:r>
              <a:rPr lang="en-US" sz="2000" dirty="0" err="1"/>
              <a:t>super.onCreate</a:t>
            </a:r>
            <a:r>
              <a:rPr lang="en-US" sz="2000" dirty="0"/>
              <a:t>(</a:t>
            </a:r>
            <a:r>
              <a:rPr lang="en-US" sz="2000" dirty="0" err="1"/>
              <a:t>savedInstanceState</a:t>
            </a:r>
            <a:r>
              <a:rPr lang="en-US" sz="2000" dirty="0"/>
              <a:t>)</a:t>
            </a:r>
          </a:p>
          <a:p>
            <a:r>
              <a:rPr lang="en-US" sz="2000" dirty="0"/>
              <a:t>        </a:t>
            </a:r>
            <a:r>
              <a:rPr lang="en-US" sz="2000" dirty="0" err="1"/>
              <a:t>setContentView</a:t>
            </a:r>
            <a:r>
              <a:rPr lang="en-US" sz="2000" dirty="0"/>
              <a:t>(</a:t>
            </a:r>
            <a:r>
              <a:rPr lang="en-US" sz="2000" dirty="0" err="1"/>
              <a:t>R.layout.activity_main</a:t>
            </a:r>
            <a:r>
              <a:rPr lang="en-US" sz="2000" dirty="0"/>
              <a:t>)</a:t>
            </a:r>
          </a:p>
          <a:p>
            <a:r>
              <a:rPr lang="en-US" sz="2000" dirty="0"/>
              <a:t>        //Retrieve the Result back doing the below step</a:t>
            </a:r>
          </a:p>
          <a:p>
            <a:r>
              <a:rPr lang="en-US" sz="2000" dirty="0"/>
              <a:t>        var </a:t>
            </a:r>
            <a:r>
              <a:rPr lang="en-US" sz="2000" dirty="0" err="1"/>
              <a:t>resultContracts</a:t>
            </a:r>
            <a:r>
              <a:rPr lang="en-US" sz="2000" dirty="0"/>
              <a:t> = </a:t>
            </a:r>
            <a:r>
              <a:rPr lang="en-US" sz="2000" dirty="0" err="1"/>
              <a:t>registerForActivityResult</a:t>
            </a:r>
            <a:r>
              <a:rPr lang="en-US" sz="2000" dirty="0"/>
              <a:t>(</a:t>
            </a:r>
            <a:r>
              <a:rPr lang="en-US" sz="2000" dirty="0" err="1"/>
              <a:t>ActivityResultContracts.StartActivityForResult</a:t>
            </a:r>
            <a:r>
              <a:rPr lang="en-US" sz="2000" dirty="0"/>
              <a:t>()){ result-&gt;</a:t>
            </a:r>
          </a:p>
          <a:p>
            <a:r>
              <a:rPr lang="en-US" sz="2000" dirty="0"/>
              <a:t>           if(</a:t>
            </a:r>
            <a:r>
              <a:rPr lang="en-US" sz="2000" dirty="0" err="1"/>
              <a:t>result.resultCode</a:t>
            </a:r>
            <a:r>
              <a:rPr lang="en-US" sz="2000" dirty="0"/>
              <a:t> == </a:t>
            </a:r>
            <a:r>
              <a:rPr lang="en-US" sz="2000" dirty="0" err="1"/>
              <a:t>Activity.RESULT_OK</a:t>
            </a:r>
            <a:r>
              <a:rPr lang="en-US" sz="2000" dirty="0"/>
              <a:t>)</a:t>
            </a:r>
          </a:p>
          <a:p>
            <a:r>
              <a:rPr lang="en-US" sz="2000" dirty="0"/>
              <a:t>            </a:t>
            </a:r>
            <a:r>
              <a:rPr lang="en-US" sz="2000" dirty="0" err="1"/>
              <a:t>tv.text</a:t>
            </a:r>
            <a:r>
              <a:rPr lang="en-US" sz="2000" dirty="0"/>
              <a:t> = result.data?.</a:t>
            </a:r>
            <a:r>
              <a:rPr lang="en-US" sz="2000" dirty="0" err="1"/>
              <a:t>data.toString</a:t>
            </a:r>
            <a:r>
              <a:rPr lang="en-US" sz="2000" dirty="0"/>
              <a:t>()</a:t>
            </a:r>
          </a:p>
          <a:p>
            <a:r>
              <a:rPr lang="en-US" sz="2000" dirty="0"/>
              <a:t>           else</a:t>
            </a:r>
          </a:p>
          <a:p>
            <a:r>
              <a:rPr lang="en-US" sz="2000" dirty="0"/>
              <a:t>               </a:t>
            </a:r>
            <a:r>
              <a:rPr lang="en-US" sz="2000" dirty="0" err="1"/>
              <a:t>tv.text</a:t>
            </a:r>
            <a:r>
              <a:rPr lang="en-US" sz="2000" dirty="0"/>
              <a:t> = "Failed to get Result"</a:t>
            </a:r>
          </a:p>
          <a:p>
            <a:r>
              <a:rPr lang="en-US" sz="2000" dirty="0"/>
              <a:t>        }</a:t>
            </a:r>
          </a:p>
          <a:p>
            <a:r>
              <a:rPr lang="en-US" sz="2000" dirty="0"/>
              <a:t>        </a:t>
            </a:r>
            <a:r>
              <a:rPr lang="en-US" sz="2000" dirty="0" err="1"/>
              <a:t>btnMain.setOnClickListener</a:t>
            </a:r>
            <a:r>
              <a:rPr lang="en-US" sz="2000" dirty="0"/>
              <a:t> {</a:t>
            </a:r>
          </a:p>
          <a:p>
            <a:r>
              <a:rPr lang="en-US" sz="2000" dirty="0"/>
              <a:t>            var intent = Intent(</a:t>
            </a:r>
            <a:r>
              <a:rPr lang="en-US" sz="2000" dirty="0" err="1"/>
              <a:t>this,SecondActivity</a:t>
            </a:r>
            <a:r>
              <a:rPr lang="en-US" sz="2000" dirty="0"/>
              <a:t>::class.java)</a:t>
            </a:r>
          </a:p>
          <a:p>
            <a:r>
              <a:rPr lang="en-US" sz="2000" dirty="0"/>
              <a:t>            </a:t>
            </a:r>
            <a:r>
              <a:rPr lang="en-US" sz="2000" dirty="0" err="1"/>
              <a:t>resultContracts.launch</a:t>
            </a:r>
            <a:r>
              <a:rPr lang="en-US" sz="2000" dirty="0"/>
              <a:t>(intent)</a:t>
            </a:r>
          </a:p>
          <a:p>
            <a:r>
              <a:rPr lang="en-US" sz="2000" dirty="0"/>
              <a:t>        }</a:t>
            </a:r>
          </a:p>
          <a:p>
            <a:r>
              <a:rPr lang="en-US" sz="2000" dirty="0"/>
              <a:t>    }</a:t>
            </a:r>
            <a:endParaRPr lang="en-US" dirty="0"/>
          </a:p>
        </p:txBody>
      </p:sp>
    </p:spTree>
    <p:extLst>
      <p:ext uri="{BB962C8B-B14F-4D97-AF65-F5344CB8AC3E}">
        <p14:creationId xmlns:p14="http://schemas.microsoft.com/office/powerpoint/2010/main" val="519445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38348"/>
            <a:ext cx="10364451" cy="760340"/>
          </a:xfrm>
        </p:spPr>
        <p:txBody>
          <a:bodyPr/>
          <a:lstStyle/>
          <a:p>
            <a:r>
              <a:rPr lang="en-US" cap="none" dirty="0"/>
              <a:t>Getting a result back from a child activity</a:t>
            </a:r>
            <a:endParaRPr lang="en-US" dirty="0"/>
          </a:p>
        </p:txBody>
      </p:sp>
      <p:sp>
        <p:nvSpPr>
          <p:cNvPr id="4" name="Rectangle 3"/>
          <p:cNvSpPr/>
          <p:nvPr/>
        </p:nvSpPr>
        <p:spPr>
          <a:xfrm>
            <a:off x="420914" y="1034419"/>
            <a:ext cx="11536624" cy="5632311"/>
          </a:xfrm>
          <a:prstGeom prst="rect">
            <a:avLst/>
          </a:prstGeom>
        </p:spPr>
        <p:txBody>
          <a:bodyPr wrap="square">
            <a:spAutoFit/>
          </a:bodyPr>
          <a:lstStyle/>
          <a:p>
            <a:r>
              <a:rPr lang="en-US" sz="2400" b="1" dirty="0">
                <a:solidFill>
                  <a:srgbClr val="FF0000"/>
                </a:solidFill>
              </a:rPr>
              <a:t>// Partial Coding part from the</a:t>
            </a:r>
            <a:r>
              <a:rPr lang="en-US" sz="2400" b="1" dirty="0"/>
              <a:t> </a:t>
            </a:r>
            <a:r>
              <a:rPr lang="en-US" sz="2400" b="1" dirty="0">
                <a:solidFill>
                  <a:srgbClr val="FF0000"/>
                </a:solidFill>
              </a:rPr>
              <a:t>SecondActivity.java</a:t>
            </a:r>
          </a:p>
          <a:p>
            <a:r>
              <a:rPr lang="en-US" sz="2100" dirty="0"/>
              <a:t>override fun </a:t>
            </a:r>
            <a:r>
              <a:rPr lang="en-US" sz="2100" dirty="0" err="1"/>
              <a:t>onCreate</a:t>
            </a:r>
            <a:r>
              <a:rPr lang="en-US" sz="2100" dirty="0"/>
              <a:t>(</a:t>
            </a:r>
            <a:r>
              <a:rPr lang="en-US" sz="2100" dirty="0" err="1"/>
              <a:t>savedInstanceState</a:t>
            </a:r>
            <a:r>
              <a:rPr lang="en-US" sz="2100" dirty="0"/>
              <a:t>: Bundle?) {</a:t>
            </a:r>
          </a:p>
          <a:p>
            <a:r>
              <a:rPr lang="en-US" sz="2100" dirty="0"/>
              <a:t>        </a:t>
            </a:r>
            <a:r>
              <a:rPr lang="en-US" sz="2100" dirty="0" err="1"/>
              <a:t>super.onCreate</a:t>
            </a:r>
            <a:r>
              <a:rPr lang="en-US" sz="2100" dirty="0"/>
              <a:t>(</a:t>
            </a:r>
            <a:r>
              <a:rPr lang="en-US" sz="2100" dirty="0" err="1"/>
              <a:t>savedInstanceState</a:t>
            </a:r>
            <a:r>
              <a:rPr lang="en-US" sz="2100" dirty="0"/>
              <a:t>)</a:t>
            </a:r>
          </a:p>
          <a:p>
            <a:r>
              <a:rPr lang="en-US" sz="2100" dirty="0"/>
              <a:t>        </a:t>
            </a:r>
            <a:r>
              <a:rPr lang="en-US" sz="2100" dirty="0" err="1"/>
              <a:t>setContentView</a:t>
            </a:r>
            <a:r>
              <a:rPr lang="en-US" sz="2100" dirty="0"/>
              <a:t>(</a:t>
            </a:r>
            <a:r>
              <a:rPr lang="en-US" sz="2100" dirty="0" err="1"/>
              <a:t>R.layout.activity_second</a:t>
            </a:r>
            <a:r>
              <a:rPr lang="en-US" sz="2100" dirty="0"/>
              <a:t>)</a:t>
            </a:r>
          </a:p>
          <a:p>
            <a:r>
              <a:rPr lang="en-US" sz="2100" dirty="0"/>
              <a:t>        </a:t>
            </a:r>
            <a:r>
              <a:rPr lang="en-US" sz="2100" dirty="0" err="1"/>
              <a:t>btnSecond.setOnClickListener</a:t>
            </a:r>
            <a:r>
              <a:rPr lang="en-US" sz="2100" dirty="0"/>
              <a:t> {</a:t>
            </a:r>
          </a:p>
          <a:p>
            <a:r>
              <a:rPr lang="en-US" sz="2100" dirty="0"/>
              <a:t>            var result = </a:t>
            </a:r>
            <a:r>
              <a:rPr lang="en-US" sz="2100" dirty="0" err="1"/>
              <a:t>etext</a:t>
            </a:r>
            <a:r>
              <a:rPr lang="en-US" sz="2100" dirty="0"/>
              <a:t>?.</a:t>
            </a:r>
            <a:r>
              <a:rPr lang="en-US" sz="2100" dirty="0" err="1"/>
              <a:t>text.toString</a:t>
            </a:r>
            <a:r>
              <a:rPr lang="en-US" sz="2100" dirty="0"/>
              <a:t>()</a:t>
            </a:r>
          </a:p>
          <a:p>
            <a:r>
              <a:rPr lang="en-US" sz="2100" dirty="0"/>
              <a:t>            </a:t>
            </a:r>
            <a:r>
              <a:rPr lang="en-US" sz="2100" dirty="0" err="1"/>
              <a:t>val</a:t>
            </a:r>
            <a:r>
              <a:rPr lang="en-US" sz="2100" dirty="0"/>
              <a:t> </a:t>
            </a:r>
            <a:r>
              <a:rPr lang="en-US" sz="2100" dirty="0" err="1"/>
              <a:t>rintent</a:t>
            </a:r>
            <a:r>
              <a:rPr lang="en-US" sz="2100" dirty="0"/>
              <a:t> = intent</a:t>
            </a:r>
          </a:p>
          <a:p>
            <a:r>
              <a:rPr lang="en-US" sz="2100" dirty="0"/>
              <a:t>            </a:t>
            </a:r>
            <a:r>
              <a:rPr lang="en-US" sz="2100" dirty="0" err="1"/>
              <a:t>rintent.data</a:t>
            </a:r>
            <a:r>
              <a:rPr lang="en-US" sz="2100" dirty="0"/>
              <a:t> = </a:t>
            </a:r>
            <a:r>
              <a:rPr lang="en-US" sz="2100" dirty="0" err="1"/>
              <a:t>Uri.parse</a:t>
            </a:r>
            <a:r>
              <a:rPr lang="en-US" sz="2100" dirty="0"/>
              <a:t>(result)</a:t>
            </a:r>
          </a:p>
          <a:p>
            <a:r>
              <a:rPr lang="en-US" sz="2100" dirty="0"/>
              <a:t>            </a:t>
            </a:r>
            <a:r>
              <a:rPr lang="en-US" sz="2100" dirty="0" err="1"/>
              <a:t>setResult</a:t>
            </a:r>
            <a:r>
              <a:rPr lang="en-US" sz="2100" dirty="0"/>
              <a:t>(</a:t>
            </a:r>
            <a:r>
              <a:rPr lang="en-US" sz="2100" dirty="0" err="1"/>
              <a:t>Activity.RESULT_OK</a:t>
            </a:r>
            <a:r>
              <a:rPr lang="en-US" sz="2100" dirty="0"/>
              <a:t>, </a:t>
            </a:r>
            <a:r>
              <a:rPr lang="en-US" sz="2100" dirty="0" err="1"/>
              <a:t>rintent</a:t>
            </a:r>
            <a:r>
              <a:rPr lang="en-US" sz="2100" dirty="0"/>
              <a:t>)</a:t>
            </a:r>
          </a:p>
          <a:p>
            <a:r>
              <a:rPr lang="en-US" sz="2100" dirty="0"/>
              <a:t>            finish()</a:t>
            </a:r>
          </a:p>
          <a:p>
            <a:r>
              <a:rPr lang="en-US" sz="2100" dirty="0"/>
              <a:t>        }</a:t>
            </a:r>
          </a:p>
          <a:p>
            <a:r>
              <a:rPr lang="en-US" sz="2100" dirty="0"/>
              <a:t>    }</a:t>
            </a:r>
          </a:p>
          <a:p>
            <a:r>
              <a:rPr lang="en-US" sz="2100" dirty="0"/>
              <a:t>    override fun </a:t>
            </a:r>
            <a:r>
              <a:rPr lang="en-US" sz="2100" dirty="0" err="1"/>
              <a:t>onBackPressed</a:t>
            </a:r>
            <a:r>
              <a:rPr lang="en-US" sz="2100" dirty="0"/>
              <a:t>() {</a:t>
            </a:r>
          </a:p>
          <a:p>
            <a:r>
              <a:rPr lang="en-US" sz="2100" dirty="0"/>
              <a:t>        </a:t>
            </a:r>
            <a:r>
              <a:rPr lang="en-US" sz="2100" dirty="0" err="1"/>
              <a:t>setResult</a:t>
            </a:r>
            <a:r>
              <a:rPr lang="en-US" sz="2100" dirty="0"/>
              <a:t>(</a:t>
            </a:r>
            <a:r>
              <a:rPr lang="en-US" sz="2100" dirty="0" err="1"/>
              <a:t>Activity.RESULT_CANCELED</a:t>
            </a:r>
            <a:r>
              <a:rPr lang="en-US" sz="2100" dirty="0"/>
              <a:t>)</a:t>
            </a:r>
          </a:p>
          <a:p>
            <a:r>
              <a:rPr lang="en-US" sz="2100" dirty="0"/>
              <a:t>        finish()</a:t>
            </a:r>
          </a:p>
          <a:p>
            <a:r>
              <a:rPr lang="en-US" sz="2100" dirty="0"/>
              <a:t>    }</a:t>
            </a:r>
          </a:p>
          <a:p>
            <a:r>
              <a:rPr lang="en-US" sz="2100" dirty="0"/>
              <a:t>Demo Code : Find the complete code from </a:t>
            </a:r>
            <a:r>
              <a:rPr lang="en-US" sz="2100" dirty="0" err="1"/>
              <a:t>NewResultBackActivity</a:t>
            </a:r>
            <a:endParaRPr lang="en-US" sz="2100" dirty="0"/>
          </a:p>
        </p:txBody>
      </p:sp>
      <p:sp>
        <p:nvSpPr>
          <p:cNvPr id="3" name="TextBox 2">
            <a:extLst>
              <a:ext uri="{FF2B5EF4-FFF2-40B4-BE49-F238E27FC236}">
                <a16:creationId xmlns:a16="http://schemas.microsoft.com/office/drawing/2014/main" id="{13D2F228-926D-4923-92E7-925582BB4C4C}"/>
              </a:ext>
            </a:extLst>
          </p:cNvPr>
          <p:cNvSpPr txBox="1"/>
          <p:nvPr/>
        </p:nvSpPr>
        <p:spPr>
          <a:xfrm>
            <a:off x="6589059" y="1613647"/>
            <a:ext cx="5368479" cy="2677656"/>
          </a:xfrm>
          <a:prstGeom prst="rect">
            <a:avLst/>
          </a:prstGeom>
          <a:noFill/>
        </p:spPr>
        <p:txBody>
          <a:bodyPr wrap="square" rtlCol="0">
            <a:spAutoFit/>
          </a:bodyPr>
          <a:lstStyle/>
          <a:p>
            <a:r>
              <a:rPr lang="en-US" sz="2400" b="1" dirty="0"/>
              <a:t>Note  </a:t>
            </a:r>
            <a:r>
              <a:rPr lang="en-US" sz="2400" dirty="0"/>
              <a:t>If you have multiple activity result calls that either use different contracts or want separate callbacks, you can call </a:t>
            </a:r>
            <a:r>
              <a:rPr lang="en-US" sz="2400" dirty="0" err="1"/>
              <a:t>registerForActivityResult</a:t>
            </a:r>
            <a:r>
              <a:rPr lang="en-US" sz="2400" dirty="0"/>
              <a:t>() multiple times to register multiple </a:t>
            </a:r>
            <a:r>
              <a:rPr lang="en-US" sz="2400" dirty="0" err="1"/>
              <a:t>ActivityResultLauncher</a:t>
            </a:r>
            <a:r>
              <a:rPr lang="en-US" sz="2400" dirty="0"/>
              <a:t> instances. You must always call </a:t>
            </a:r>
            <a:r>
              <a:rPr lang="en-US" sz="2400" dirty="0" err="1"/>
              <a:t>registerForActivityResult</a:t>
            </a:r>
            <a:r>
              <a:rPr lang="en-US" sz="2400" dirty="0"/>
              <a:t>()</a:t>
            </a:r>
          </a:p>
        </p:txBody>
      </p:sp>
    </p:spTree>
    <p:extLst>
      <p:ext uri="{BB962C8B-B14F-4D97-AF65-F5344CB8AC3E}">
        <p14:creationId xmlns:p14="http://schemas.microsoft.com/office/powerpoint/2010/main" val="2728517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751012" y="2772229"/>
            <a:ext cx="8689976" cy="1037769"/>
          </a:xfrm>
        </p:spPr>
        <p:txBody>
          <a:bodyPr/>
          <a:lstStyle/>
          <a:p>
            <a:r>
              <a:rPr lang="en-US" cap="none" dirty="0"/>
              <a:t>Intent Filters</a:t>
            </a:r>
          </a:p>
        </p:txBody>
      </p:sp>
    </p:spTree>
    <p:extLst>
      <p:ext uri="{BB962C8B-B14F-4D97-AF65-F5344CB8AC3E}">
        <p14:creationId xmlns:p14="http://schemas.microsoft.com/office/powerpoint/2010/main" val="252695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55661"/>
            <a:ext cx="10364451" cy="934512"/>
          </a:xfrm>
        </p:spPr>
        <p:txBody>
          <a:bodyPr/>
          <a:lstStyle/>
          <a:p>
            <a:r>
              <a:rPr lang="en-US" dirty="0"/>
              <a:t>Wholeness</a:t>
            </a:r>
          </a:p>
        </p:txBody>
      </p:sp>
      <p:sp>
        <p:nvSpPr>
          <p:cNvPr id="3" name="Content Placeholder 2"/>
          <p:cNvSpPr>
            <a:spLocks noGrp="1"/>
          </p:cNvSpPr>
          <p:nvPr>
            <p:ph sz="quarter" idx="13"/>
          </p:nvPr>
        </p:nvSpPr>
        <p:spPr>
          <a:xfrm>
            <a:off x="913774" y="1045029"/>
            <a:ext cx="10363826" cy="5442857"/>
          </a:xfrm>
        </p:spPr>
        <p:txBody>
          <a:bodyPr>
            <a:normAutofit/>
          </a:bodyPr>
          <a:lstStyle/>
          <a:p>
            <a:pPr algn="just"/>
            <a:r>
              <a:rPr lang="en-US" sz="2800" cap="none" dirty="0"/>
              <a:t>In this lesson we will examine the usage of intents. An intent is a communication bridge between app component (activity, service or broadcast) via the android system to perform actions.  You can also use intents return information to your original activity. </a:t>
            </a:r>
            <a:r>
              <a:rPr lang="en-US" sz="2800" i="1" cap="none" dirty="0"/>
              <a:t>With the help of Transcendental one can communicate easily with inner self like how Android can communicate from one activity to another activity to perform actions with the help of Intents.</a:t>
            </a:r>
          </a:p>
        </p:txBody>
      </p:sp>
    </p:spTree>
    <p:extLst>
      <p:ext uri="{BB962C8B-B14F-4D97-AF65-F5344CB8AC3E}">
        <p14:creationId xmlns:p14="http://schemas.microsoft.com/office/powerpoint/2010/main" val="470842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3" y="23205"/>
            <a:ext cx="10364451" cy="774854"/>
          </a:xfrm>
        </p:spPr>
        <p:txBody>
          <a:bodyPr>
            <a:normAutofit/>
          </a:bodyPr>
          <a:lstStyle/>
          <a:p>
            <a:r>
              <a:rPr lang="en-US" sz="4000" cap="none" dirty="0"/>
              <a:t>Why do you need Intent Filters</a:t>
            </a:r>
          </a:p>
        </p:txBody>
      </p:sp>
      <p:sp>
        <p:nvSpPr>
          <p:cNvPr id="3" name="Content Placeholder 2"/>
          <p:cNvSpPr>
            <a:spLocks noGrp="1"/>
          </p:cNvSpPr>
          <p:nvPr>
            <p:ph sz="quarter" idx="13"/>
          </p:nvPr>
        </p:nvSpPr>
        <p:spPr>
          <a:xfrm>
            <a:off x="567559" y="798059"/>
            <a:ext cx="10846675" cy="5677169"/>
          </a:xfrm>
        </p:spPr>
        <p:txBody>
          <a:bodyPr>
            <a:normAutofit fontScale="77500" lnSpcReduction="20000"/>
          </a:bodyPr>
          <a:lstStyle/>
          <a:p>
            <a:pPr marL="457200" lvl="0" indent="-381000">
              <a:buSzPts val="2400"/>
            </a:pPr>
            <a:endParaRPr lang="en-US" sz="1800" cap="none" dirty="0"/>
          </a:p>
          <a:p>
            <a:pPr marL="457200" lvl="0" indent="-381000">
              <a:buSzPts val="2400"/>
            </a:pPr>
            <a:r>
              <a:rPr lang="en-US" sz="3400" cap="none" dirty="0"/>
              <a:t>To allow other apps to start your activity, you need to add an             &lt;intent-filter&gt; element in your manifest file for the corresponding &lt;activity&gt; element.</a:t>
            </a:r>
          </a:p>
          <a:p>
            <a:pPr marL="457200" lvl="0" indent="-381000">
              <a:buSzPts val="2400"/>
            </a:pPr>
            <a:r>
              <a:rPr lang="en-US" sz="3400" cap="none" dirty="0"/>
              <a:t>For example, if you build a social app that can share messages or photos with the user's friends, it's in your best interest to support the ACTION_SEND intent so users can initiate a "share" action from another app and launch your app to perform the action.</a:t>
            </a:r>
          </a:p>
          <a:p>
            <a:pPr marL="457200" lvl="0" indent="-381000">
              <a:buSzPts val="2400"/>
            </a:pPr>
            <a:r>
              <a:rPr lang="en-US" sz="3400" cap="none" dirty="0"/>
              <a:t>When your app is installed on a device, the system identifies your intent filters and adds the information to an internal catalog of intents supported by all installed apps. When an app calls </a:t>
            </a:r>
            <a:r>
              <a:rPr lang="en-US" sz="3400" cap="none" dirty="0" err="1"/>
              <a:t>startActivity</a:t>
            </a:r>
            <a:r>
              <a:rPr lang="en-US" sz="3400" cap="none" dirty="0"/>
              <a:t>() or </a:t>
            </a:r>
            <a:r>
              <a:rPr lang="en-US" sz="3400" cap="none" dirty="0" err="1"/>
              <a:t>startActivityForResult</a:t>
            </a:r>
            <a:r>
              <a:rPr lang="en-US" sz="3400" cap="none" dirty="0"/>
              <a:t>(), with an implicit intent, the system finds which activity (or activities) can respond to the intent.</a:t>
            </a:r>
          </a:p>
        </p:txBody>
      </p:sp>
    </p:spTree>
    <p:extLst>
      <p:ext uri="{BB962C8B-B14F-4D97-AF65-F5344CB8AC3E}">
        <p14:creationId xmlns:p14="http://schemas.microsoft.com/office/powerpoint/2010/main" val="3886314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3" y="23205"/>
            <a:ext cx="10364451" cy="774854"/>
          </a:xfrm>
        </p:spPr>
        <p:txBody>
          <a:bodyPr>
            <a:normAutofit/>
          </a:bodyPr>
          <a:lstStyle/>
          <a:p>
            <a:r>
              <a:rPr lang="en" sz="4000" b="1" cap="none" dirty="0"/>
              <a:t>Intent Filters: Action, Category and Data</a:t>
            </a:r>
            <a:endParaRPr lang="en-US" sz="4000" cap="none" dirty="0"/>
          </a:p>
        </p:txBody>
      </p:sp>
      <p:pic>
        <p:nvPicPr>
          <p:cNvPr id="7" name="Picture 6">
            <a:extLst>
              <a:ext uri="{FF2B5EF4-FFF2-40B4-BE49-F238E27FC236}">
                <a16:creationId xmlns:a16="http://schemas.microsoft.com/office/drawing/2014/main" id="{CD13C118-CDE3-4EB8-AEB5-BAD4E3A077B1}"/>
              </a:ext>
            </a:extLst>
          </p:cNvPr>
          <p:cNvPicPr>
            <a:picLocks noChangeAspect="1"/>
          </p:cNvPicPr>
          <p:nvPr/>
        </p:nvPicPr>
        <p:blipFill>
          <a:blip r:embed="rId2"/>
          <a:stretch>
            <a:fillRect/>
          </a:stretch>
        </p:blipFill>
        <p:spPr>
          <a:xfrm>
            <a:off x="117492" y="1058723"/>
            <a:ext cx="3692507" cy="1275398"/>
          </a:xfrm>
          <a:prstGeom prst="rect">
            <a:avLst/>
          </a:prstGeom>
        </p:spPr>
      </p:pic>
      <p:pic>
        <p:nvPicPr>
          <p:cNvPr id="25" name="Picture 24">
            <a:extLst>
              <a:ext uri="{FF2B5EF4-FFF2-40B4-BE49-F238E27FC236}">
                <a16:creationId xmlns:a16="http://schemas.microsoft.com/office/drawing/2014/main" id="{15E16270-9B8E-4E6D-B2ED-CA598A952197}"/>
              </a:ext>
            </a:extLst>
          </p:cNvPr>
          <p:cNvPicPr>
            <a:picLocks noChangeAspect="1"/>
          </p:cNvPicPr>
          <p:nvPr/>
        </p:nvPicPr>
        <p:blipFill>
          <a:blip r:embed="rId3"/>
          <a:stretch>
            <a:fillRect/>
          </a:stretch>
        </p:blipFill>
        <p:spPr>
          <a:xfrm>
            <a:off x="117492" y="2962810"/>
            <a:ext cx="3347543" cy="1207047"/>
          </a:xfrm>
          <a:prstGeom prst="rect">
            <a:avLst/>
          </a:prstGeom>
        </p:spPr>
      </p:pic>
      <p:pic>
        <p:nvPicPr>
          <p:cNvPr id="31" name="Picture 30">
            <a:extLst>
              <a:ext uri="{FF2B5EF4-FFF2-40B4-BE49-F238E27FC236}">
                <a16:creationId xmlns:a16="http://schemas.microsoft.com/office/drawing/2014/main" id="{064CEE3D-AD06-4CD5-8842-49859D7A2252}"/>
              </a:ext>
            </a:extLst>
          </p:cNvPr>
          <p:cNvPicPr>
            <a:picLocks noChangeAspect="1"/>
          </p:cNvPicPr>
          <p:nvPr/>
        </p:nvPicPr>
        <p:blipFill>
          <a:blip r:embed="rId4"/>
          <a:stretch>
            <a:fillRect/>
          </a:stretch>
        </p:blipFill>
        <p:spPr>
          <a:xfrm>
            <a:off x="0" y="5141314"/>
            <a:ext cx="3595213" cy="1255333"/>
          </a:xfrm>
          <a:prstGeom prst="rect">
            <a:avLst/>
          </a:prstGeom>
        </p:spPr>
      </p:pic>
      <p:pic>
        <p:nvPicPr>
          <p:cNvPr id="36" name="Picture 35">
            <a:extLst>
              <a:ext uri="{FF2B5EF4-FFF2-40B4-BE49-F238E27FC236}">
                <a16:creationId xmlns:a16="http://schemas.microsoft.com/office/drawing/2014/main" id="{7964034F-7887-4F0A-8766-17F584F900B8}"/>
              </a:ext>
            </a:extLst>
          </p:cNvPr>
          <p:cNvPicPr>
            <a:picLocks noChangeAspect="1"/>
          </p:cNvPicPr>
          <p:nvPr/>
        </p:nvPicPr>
        <p:blipFill>
          <a:blip r:embed="rId5"/>
          <a:stretch>
            <a:fillRect/>
          </a:stretch>
        </p:blipFill>
        <p:spPr>
          <a:xfrm>
            <a:off x="4730476" y="1192802"/>
            <a:ext cx="7229475" cy="819150"/>
          </a:xfrm>
          <a:prstGeom prst="rect">
            <a:avLst/>
          </a:prstGeom>
        </p:spPr>
      </p:pic>
      <p:pic>
        <p:nvPicPr>
          <p:cNvPr id="38" name="Picture 37">
            <a:extLst>
              <a:ext uri="{FF2B5EF4-FFF2-40B4-BE49-F238E27FC236}">
                <a16:creationId xmlns:a16="http://schemas.microsoft.com/office/drawing/2014/main" id="{D082B0F2-B322-47B3-B84C-3BE6C50C464C}"/>
              </a:ext>
            </a:extLst>
          </p:cNvPr>
          <p:cNvPicPr>
            <a:picLocks noChangeAspect="1"/>
          </p:cNvPicPr>
          <p:nvPr/>
        </p:nvPicPr>
        <p:blipFill>
          <a:blip r:embed="rId6"/>
          <a:stretch>
            <a:fillRect/>
          </a:stretch>
        </p:blipFill>
        <p:spPr>
          <a:xfrm>
            <a:off x="4270236" y="2543667"/>
            <a:ext cx="7921763" cy="2085975"/>
          </a:xfrm>
          <a:prstGeom prst="rect">
            <a:avLst/>
          </a:prstGeom>
        </p:spPr>
      </p:pic>
      <p:pic>
        <p:nvPicPr>
          <p:cNvPr id="40" name="Picture 39">
            <a:extLst>
              <a:ext uri="{FF2B5EF4-FFF2-40B4-BE49-F238E27FC236}">
                <a16:creationId xmlns:a16="http://schemas.microsoft.com/office/drawing/2014/main" id="{5DC9BD0D-8A22-4732-ABCC-2300F0648578}"/>
              </a:ext>
            </a:extLst>
          </p:cNvPr>
          <p:cNvPicPr>
            <a:picLocks noChangeAspect="1"/>
          </p:cNvPicPr>
          <p:nvPr/>
        </p:nvPicPr>
        <p:blipFill>
          <a:blip r:embed="rId7"/>
          <a:stretch>
            <a:fillRect/>
          </a:stretch>
        </p:blipFill>
        <p:spPr>
          <a:xfrm>
            <a:off x="4287520" y="4874403"/>
            <a:ext cx="7767024" cy="1789156"/>
          </a:xfrm>
          <a:prstGeom prst="rect">
            <a:avLst/>
          </a:prstGeom>
        </p:spPr>
      </p:pic>
      <p:cxnSp>
        <p:nvCxnSpPr>
          <p:cNvPr id="42" name="Straight Arrow Connector 41">
            <a:extLst>
              <a:ext uri="{FF2B5EF4-FFF2-40B4-BE49-F238E27FC236}">
                <a16:creationId xmlns:a16="http://schemas.microsoft.com/office/drawing/2014/main" id="{80010C2D-406A-49EB-846F-565CE37E7BEC}"/>
              </a:ext>
            </a:extLst>
          </p:cNvPr>
          <p:cNvCxnSpPr/>
          <p:nvPr/>
        </p:nvCxnSpPr>
        <p:spPr>
          <a:xfrm>
            <a:off x="3809999" y="1412240"/>
            <a:ext cx="9204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0E32211-6D02-4796-A708-2F94BD278287}"/>
              </a:ext>
            </a:extLst>
          </p:cNvPr>
          <p:cNvCxnSpPr>
            <a:cxnSpLocks/>
          </p:cNvCxnSpPr>
          <p:nvPr/>
        </p:nvCxnSpPr>
        <p:spPr>
          <a:xfrm>
            <a:off x="3465036" y="3566334"/>
            <a:ext cx="8052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815AA40-9B30-4853-9C9D-3AAF0F2FAF73}"/>
              </a:ext>
            </a:extLst>
          </p:cNvPr>
          <p:cNvCxnSpPr>
            <a:cxnSpLocks/>
          </p:cNvCxnSpPr>
          <p:nvPr/>
        </p:nvCxnSpPr>
        <p:spPr>
          <a:xfrm>
            <a:off x="3562890" y="5748366"/>
            <a:ext cx="7073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654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913149" y="209302"/>
            <a:ext cx="10364451" cy="706700"/>
          </a:xfrm>
          <a:prstGeom prst="rect">
            <a:avLst/>
          </a:prstGeom>
        </p:spPr>
        <p:txBody>
          <a:bodyPr spcFirstLastPara="1" wrap="square" lIns="121897" tIns="121897" rIns="121897" bIns="121897" anchor="t" anchorCtr="0">
            <a:noAutofit/>
          </a:bodyPr>
          <a:lstStyle/>
          <a:p>
            <a:r>
              <a:rPr lang="en-US" cap="none" dirty="0"/>
              <a:t>Registering activity in Manifest</a:t>
            </a:r>
          </a:p>
        </p:txBody>
      </p:sp>
      <p:sp>
        <p:nvSpPr>
          <p:cNvPr id="388" name="Shape 388"/>
          <p:cNvSpPr txBox="1">
            <a:spLocks noGrp="1"/>
          </p:cNvSpPr>
          <p:nvPr>
            <p:ph sz="quarter" idx="13"/>
          </p:nvPr>
        </p:nvSpPr>
        <p:spPr>
          <a:xfrm>
            <a:off x="145774" y="924207"/>
            <a:ext cx="11847443" cy="5933793"/>
          </a:xfrm>
          <a:prstGeom prst="rect">
            <a:avLst/>
          </a:prstGeom>
        </p:spPr>
        <p:txBody>
          <a:bodyPr spcFirstLastPara="1" wrap="square" lIns="121897" tIns="121897" rIns="121897" bIns="121897" anchor="t" anchorCtr="0">
            <a:noAutofit/>
          </a:bodyPr>
          <a:lstStyle/>
          <a:p>
            <a:pPr marL="0" indent="0">
              <a:spcBef>
                <a:spcPts val="0"/>
              </a:spcBef>
              <a:buNone/>
            </a:pPr>
            <a:r>
              <a:rPr lang="en-US" cap="none" dirty="0">
                <a:latin typeface="Consolas"/>
                <a:ea typeface="Consolas"/>
                <a:cs typeface="Consolas"/>
                <a:sym typeface="Consolas"/>
              </a:rPr>
              <a:t>AndroidManifest.xml</a:t>
            </a:r>
          </a:p>
          <a:p>
            <a:pPr marL="0" indent="0">
              <a:spcBef>
                <a:spcPts val="0"/>
              </a:spcBef>
              <a:buNone/>
            </a:pPr>
            <a:r>
              <a:rPr lang="en-US" cap="none" dirty="0">
                <a:latin typeface="Consolas"/>
                <a:ea typeface="Consolas"/>
                <a:cs typeface="Consolas"/>
                <a:sym typeface="Consolas"/>
              </a:rPr>
              <a:t>&lt;activity </a:t>
            </a:r>
            <a:r>
              <a:rPr lang="en-US" cap="none" dirty="0" err="1">
                <a:latin typeface="Consolas"/>
                <a:ea typeface="Consolas"/>
                <a:cs typeface="Consolas"/>
                <a:sym typeface="Consolas"/>
              </a:rPr>
              <a:t>android:name</a:t>
            </a:r>
            <a:r>
              <a:rPr lang="en-US" cap="none" dirty="0">
                <a:latin typeface="Consolas"/>
                <a:ea typeface="Consolas"/>
                <a:cs typeface="Consolas"/>
                <a:sym typeface="Consolas"/>
              </a:rPr>
              <a:t>=".HelloWorld"</a:t>
            </a:r>
          </a:p>
          <a:p>
            <a:pPr marL="0" indent="0">
              <a:spcBef>
                <a:spcPts val="0"/>
              </a:spcBef>
              <a:buNone/>
            </a:pPr>
            <a:r>
              <a:rPr lang="en-US" cap="none" dirty="0">
                <a:latin typeface="Consolas"/>
                <a:ea typeface="Consolas"/>
                <a:cs typeface="Consolas"/>
                <a:sym typeface="Consolas"/>
              </a:rPr>
              <a:t>    </a:t>
            </a:r>
            <a:r>
              <a:rPr lang="en-US" cap="none" dirty="0" err="1">
                <a:latin typeface="Consolas"/>
                <a:ea typeface="Consolas"/>
                <a:cs typeface="Consolas"/>
                <a:sym typeface="Consolas"/>
              </a:rPr>
              <a:t>android:label</a:t>
            </a:r>
            <a:r>
              <a:rPr lang="en-US" cap="none" dirty="0">
                <a:latin typeface="Consolas"/>
                <a:ea typeface="Consolas"/>
                <a:cs typeface="Consolas"/>
                <a:sym typeface="Consolas"/>
              </a:rPr>
              <a:t>="@string/</a:t>
            </a:r>
            <a:r>
              <a:rPr lang="en-US" cap="none" dirty="0" err="1">
                <a:latin typeface="Consolas"/>
                <a:ea typeface="Consolas"/>
                <a:cs typeface="Consolas"/>
                <a:sym typeface="Consolas"/>
              </a:rPr>
              <a:t>app_name</a:t>
            </a:r>
            <a:r>
              <a:rPr lang="en-US" cap="none" dirty="0">
                <a:latin typeface="Consolas"/>
                <a:ea typeface="Consolas"/>
                <a:cs typeface="Consolas"/>
                <a:sym typeface="Consolas"/>
              </a:rPr>
              <a:t>"&gt;</a:t>
            </a:r>
          </a:p>
          <a:p>
            <a:pPr marL="0" indent="0">
              <a:spcBef>
                <a:spcPts val="0"/>
              </a:spcBef>
              <a:buNone/>
            </a:pPr>
            <a:r>
              <a:rPr lang="en-US" cap="none" dirty="0">
                <a:latin typeface="Consolas"/>
                <a:ea typeface="Consolas"/>
                <a:cs typeface="Consolas"/>
                <a:sym typeface="Consolas"/>
              </a:rPr>
              <a:t>    &lt;intent-filter&gt;</a:t>
            </a:r>
          </a:p>
          <a:p>
            <a:pPr marL="0" indent="0">
              <a:spcBef>
                <a:spcPts val="0"/>
              </a:spcBef>
              <a:buNone/>
            </a:pPr>
            <a:r>
              <a:rPr lang="en-US" cap="none" dirty="0">
                <a:latin typeface="Consolas"/>
                <a:ea typeface="Consolas"/>
                <a:cs typeface="Consolas"/>
                <a:sym typeface="Consolas"/>
              </a:rPr>
              <a:t>        &lt;action </a:t>
            </a:r>
            <a:r>
              <a:rPr lang="en-US" cap="none" dirty="0" err="1">
                <a:latin typeface="Consolas"/>
                <a:ea typeface="Consolas"/>
                <a:cs typeface="Consolas"/>
                <a:sym typeface="Consolas"/>
              </a:rPr>
              <a:t>android:name</a:t>
            </a:r>
            <a:r>
              <a:rPr lang="en-US" cap="none" dirty="0">
                <a:latin typeface="Consolas"/>
                <a:ea typeface="Consolas"/>
                <a:cs typeface="Consolas"/>
                <a:sym typeface="Consolas"/>
              </a:rPr>
              <a:t>="</a:t>
            </a:r>
            <a:r>
              <a:rPr lang="en-US" cap="none" dirty="0" err="1">
                <a:latin typeface="Consolas"/>
                <a:ea typeface="Consolas"/>
                <a:cs typeface="Consolas"/>
                <a:sym typeface="Consolas"/>
              </a:rPr>
              <a:t>android.intent.action.VIEW</a:t>
            </a:r>
            <a:r>
              <a:rPr lang="en-US" cap="none" dirty="0">
                <a:latin typeface="Consolas"/>
                <a:ea typeface="Consolas"/>
                <a:cs typeface="Consolas"/>
                <a:sym typeface="Consolas"/>
              </a:rPr>
              <a:t>"/&gt;</a:t>
            </a:r>
          </a:p>
          <a:p>
            <a:pPr marL="0" indent="0">
              <a:spcBef>
                <a:spcPts val="0"/>
              </a:spcBef>
              <a:buNone/>
            </a:pPr>
            <a:r>
              <a:rPr lang="en-US" cap="none" dirty="0">
                <a:latin typeface="Consolas"/>
                <a:ea typeface="Consolas"/>
                <a:cs typeface="Consolas"/>
                <a:sym typeface="Consolas"/>
              </a:rPr>
              <a:t>        &lt;category </a:t>
            </a:r>
            <a:r>
              <a:rPr lang="en-US" cap="none" dirty="0" err="1">
                <a:latin typeface="Consolas"/>
                <a:ea typeface="Consolas"/>
                <a:cs typeface="Consolas"/>
                <a:sym typeface="Consolas"/>
              </a:rPr>
              <a:t>android:name</a:t>
            </a:r>
            <a:r>
              <a:rPr lang="en-US" cap="none" dirty="0">
                <a:latin typeface="Consolas"/>
                <a:ea typeface="Consolas"/>
                <a:cs typeface="Consolas"/>
                <a:sym typeface="Consolas"/>
              </a:rPr>
              <a:t>="</a:t>
            </a:r>
            <a:r>
              <a:rPr lang="en-US" cap="none" dirty="0" err="1">
                <a:latin typeface="Consolas"/>
                <a:ea typeface="Consolas"/>
                <a:cs typeface="Consolas"/>
                <a:sym typeface="Consolas"/>
              </a:rPr>
              <a:t>android.intent.category.DEFAULT</a:t>
            </a:r>
            <a:r>
              <a:rPr lang="en-US" cap="none" dirty="0">
                <a:latin typeface="Consolas"/>
                <a:ea typeface="Consolas"/>
                <a:cs typeface="Consolas"/>
                <a:sym typeface="Consolas"/>
              </a:rPr>
              <a:t>"/&gt;</a:t>
            </a:r>
          </a:p>
          <a:p>
            <a:pPr marL="0" indent="0">
              <a:spcBef>
                <a:spcPts val="0"/>
              </a:spcBef>
              <a:buNone/>
            </a:pPr>
            <a:r>
              <a:rPr lang="en-US" cap="none" dirty="0">
                <a:latin typeface="Consolas"/>
                <a:ea typeface="Consolas"/>
                <a:cs typeface="Consolas"/>
                <a:sym typeface="Consolas"/>
              </a:rPr>
              <a:t>        &lt;category </a:t>
            </a:r>
            <a:r>
              <a:rPr lang="en-US" cap="none" dirty="0" err="1">
                <a:latin typeface="Consolas"/>
                <a:ea typeface="Consolas"/>
                <a:cs typeface="Consolas"/>
                <a:sym typeface="Consolas"/>
              </a:rPr>
              <a:t>android:name</a:t>
            </a:r>
            <a:r>
              <a:rPr lang="en-US" cap="none" dirty="0">
                <a:latin typeface="Consolas"/>
                <a:ea typeface="Consolas"/>
                <a:cs typeface="Consolas"/>
                <a:sym typeface="Consolas"/>
              </a:rPr>
              <a:t>="</a:t>
            </a:r>
            <a:r>
              <a:rPr lang="en-US" cap="none" dirty="0" err="1">
                <a:latin typeface="Consolas"/>
                <a:ea typeface="Consolas"/>
                <a:cs typeface="Consolas"/>
                <a:sym typeface="Consolas"/>
              </a:rPr>
              <a:t>android.intent.category.BROWSABLE</a:t>
            </a:r>
            <a:r>
              <a:rPr lang="en-US" cap="none" dirty="0">
                <a:latin typeface="Consolas"/>
                <a:ea typeface="Consolas"/>
                <a:cs typeface="Consolas"/>
                <a:sym typeface="Consolas"/>
              </a:rPr>
              <a:t>"/&gt;</a:t>
            </a:r>
          </a:p>
          <a:p>
            <a:pPr marL="0" indent="0">
              <a:spcBef>
                <a:spcPts val="0"/>
              </a:spcBef>
              <a:buNone/>
            </a:pPr>
            <a:r>
              <a:rPr lang="en-US" cap="none" dirty="0">
                <a:latin typeface="Consolas"/>
                <a:ea typeface="Consolas"/>
                <a:cs typeface="Consolas"/>
                <a:sym typeface="Consolas"/>
              </a:rPr>
              <a:t>        &lt;data </a:t>
            </a:r>
            <a:r>
              <a:rPr lang="en-US" cap="none" dirty="0" err="1">
                <a:latin typeface="Consolas"/>
                <a:ea typeface="Consolas"/>
                <a:cs typeface="Consolas"/>
                <a:sym typeface="Consolas"/>
              </a:rPr>
              <a:t>android:scheme</a:t>
            </a:r>
            <a:r>
              <a:rPr lang="en-US" cap="none" dirty="0">
                <a:latin typeface="Consolas"/>
                <a:ea typeface="Consolas"/>
                <a:cs typeface="Consolas"/>
                <a:sym typeface="Consolas"/>
              </a:rPr>
              <a:t>="http" </a:t>
            </a:r>
            <a:r>
              <a:rPr lang="en-US" cap="none" dirty="0" err="1">
                <a:latin typeface="Consolas"/>
                <a:ea typeface="Consolas"/>
                <a:cs typeface="Consolas"/>
                <a:sym typeface="Consolas"/>
              </a:rPr>
              <a:t>android:host</a:t>
            </a:r>
            <a:r>
              <a:rPr lang="en-US" cap="none" dirty="0">
                <a:latin typeface="Consolas"/>
                <a:ea typeface="Consolas"/>
                <a:cs typeface="Consolas"/>
                <a:sym typeface="Consolas"/>
              </a:rPr>
              <a:t>="androidium.org"/&gt;</a:t>
            </a:r>
          </a:p>
          <a:p>
            <a:pPr marL="0" indent="0">
              <a:spcBef>
                <a:spcPts val="0"/>
              </a:spcBef>
              <a:buNone/>
            </a:pPr>
            <a:r>
              <a:rPr lang="en-US" cap="none" dirty="0">
                <a:latin typeface="Consolas"/>
                <a:ea typeface="Consolas"/>
                <a:cs typeface="Consolas"/>
                <a:sym typeface="Consolas"/>
              </a:rPr>
              <a:t>    &lt;/intent-filter&gt;</a:t>
            </a:r>
          </a:p>
          <a:p>
            <a:pPr marL="0" indent="0">
              <a:spcBef>
                <a:spcPts val="0"/>
              </a:spcBef>
              <a:buNone/>
            </a:pPr>
            <a:r>
              <a:rPr lang="en-US" cap="none" dirty="0">
                <a:latin typeface="Consolas"/>
                <a:ea typeface="Consolas"/>
                <a:cs typeface="Consolas"/>
                <a:sym typeface="Consolas"/>
              </a:rPr>
              <a:t>&lt;/activity&gt;</a:t>
            </a:r>
          </a:p>
          <a:p>
            <a:pPr marL="0" indent="0">
              <a:spcBef>
                <a:spcPts val="0"/>
              </a:spcBef>
              <a:buNone/>
            </a:pPr>
            <a:endParaRPr lang="en-US" cap="none" dirty="0">
              <a:latin typeface="Consolas"/>
              <a:ea typeface="Consolas"/>
              <a:cs typeface="Consolas"/>
              <a:sym typeface="Consolas"/>
            </a:endParaRPr>
          </a:p>
          <a:p>
            <a:pPr marL="0" indent="0">
              <a:spcBef>
                <a:spcPts val="0"/>
              </a:spcBef>
              <a:buNone/>
            </a:pPr>
            <a:r>
              <a:rPr lang="en-US" cap="none" dirty="0" err="1">
                <a:latin typeface="Consolas"/>
                <a:ea typeface="Consolas"/>
                <a:cs typeface="Consolas"/>
                <a:sym typeface="Consolas"/>
              </a:rPr>
              <a:t>HelloWorld.kt</a:t>
            </a:r>
            <a:endParaRPr lang="en-US" cap="none" dirty="0">
              <a:latin typeface="Consolas"/>
              <a:ea typeface="Consolas"/>
              <a:cs typeface="Consolas"/>
              <a:sym typeface="Consolas"/>
            </a:endParaRPr>
          </a:p>
          <a:p>
            <a:pPr marL="0" indent="0">
              <a:spcBef>
                <a:spcPts val="0"/>
              </a:spcBef>
              <a:buNone/>
            </a:pPr>
            <a:r>
              <a:rPr lang="en-US" cap="none" dirty="0" err="1">
                <a:latin typeface="Consolas"/>
                <a:ea typeface="Consolas"/>
                <a:cs typeface="Consolas"/>
                <a:sym typeface="Consolas"/>
              </a:rPr>
              <a:t>val</a:t>
            </a:r>
            <a:r>
              <a:rPr lang="en-US" cap="none" dirty="0">
                <a:latin typeface="Consolas"/>
                <a:ea typeface="Consolas"/>
                <a:cs typeface="Consolas"/>
                <a:sym typeface="Consolas"/>
              </a:rPr>
              <a:t> intent = Intent (</a:t>
            </a:r>
            <a:r>
              <a:rPr lang="en-US" cap="none" dirty="0" err="1">
                <a:latin typeface="Consolas"/>
                <a:ea typeface="Consolas"/>
                <a:cs typeface="Consolas"/>
                <a:sym typeface="Consolas"/>
              </a:rPr>
              <a:t>Intent.ACTION_VIEW,Uri.parse</a:t>
            </a:r>
            <a:r>
              <a:rPr lang="en-US" cap="none" dirty="0">
                <a:latin typeface="Consolas"/>
                <a:ea typeface="Consolas"/>
                <a:cs typeface="Consolas"/>
                <a:sym typeface="Consolas"/>
              </a:rPr>
              <a:t>("http://androidium.org"));</a:t>
            </a:r>
          </a:p>
          <a:p>
            <a:pPr marL="0" indent="0">
              <a:spcBef>
                <a:spcPts val="0"/>
              </a:spcBef>
              <a:buNone/>
            </a:pPr>
            <a:r>
              <a:rPr lang="en-US" cap="none" dirty="0" err="1">
                <a:latin typeface="Consolas"/>
                <a:ea typeface="Consolas"/>
                <a:cs typeface="Consolas"/>
                <a:sym typeface="Consolas"/>
              </a:rPr>
              <a:t>startActivity</a:t>
            </a:r>
            <a:r>
              <a:rPr lang="en-US" cap="none" dirty="0">
                <a:latin typeface="Consolas"/>
                <a:ea typeface="Consolas"/>
                <a:cs typeface="Consolas"/>
                <a:sym typeface="Consolas"/>
              </a:rPr>
              <a:t>(intent);</a:t>
            </a: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p:txBody>
      </p:sp>
      <p:sp>
        <p:nvSpPr>
          <p:cNvPr id="389" name="Shape 389"/>
          <p:cNvSpPr txBox="1">
            <a:spLocks noGrp="1"/>
          </p:cNvSpPr>
          <p:nvPr>
            <p:ph type="sldNum" sz="quarter" idx="12"/>
          </p:nvPr>
        </p:nvSpPr>
        <p:spPr>
          <a:prstGeom prst="rect">
            <a:avLst/>
          </a:prstGeom>
        </p:spPr>
        <p:txBody>
          <a:bodyPr spcFirstLastPara="1" wrap="square" lIns="121897" tIns="121897" rIns="121897" bIns="121897" anchor="ctr" anchorCtr="0">
            <a:noAutofit/>
          </a:bodyPr>
          <a:lstStyle/>
          <a:p>
            <a:fld id="{00000000-1234-1234-1234-123412341234}" type="slidenum">
              <a:rPr lang="en"/>
              <a:pPr/>
              <a:t>42</a:t>
            </a:fld>
            <a:endParaRPr/>
          </a:p>
        </p:txBody>
      </p:sp>
    </p:spTree>
    <p:extLst>
      <p:ext uri="{BB962C8B-B14F-4D97-AF65-F5344CB8AC3E}">
        <p14:creationId xmlns:p14="http://schemas.microsoft.com/office/powerpoint/2010/main" val="585620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52862"/>
            <a:ext cx="10364451" cy="731312"/>
          </a:xfrm>
        </p:spPr>
        <p:txBody>
          <a:bodyPr>
            <a:normAutofit/>
          </a:bodyPr>
          <a:lstStyle/>
          <a:p>
            <a:r>
              <a:rPr lang="en" sz="4000" cap="none" dirty="0"/>
              <a:t>An activity can have Multiple filters</a:t>
            </a:r>
            <a:endParaRPr lang="en-US" sz="4000" cap="none" dirty="0"/>
          </a:p>
        </p:txBody>
      </p:sp>
      <p:sp>
        <p:nvSpPr>
          <p:cNvPr id="3" name="Content Placeholder 2"/>
          <p:cNvSpPr>
            <a:spLocks noGrp="1"/>
          </p:cNvSpPr>
          <p:nvPr>
            <p:ph sz="quarter" idx="13"/>
          </p:nvPr>
        </p:nvSpPr>
        <p:spPr>
          <a:xfrm>
            <a:off x="913774" y="984174"/>
            <a:ext cx="10363826" cy="5634340"/>
          </a:xfrm>
        </p:spPr>
        <p:txBody>
          <a:bodyPr>
            <a:normAutofit/>
          </a:bodyPr>
          <a:lstStyle/>
          <a:p>
            <a:pPr marL="0" indent="0">
              <a:buNone/>
            </a:pPr>
            <a:r>
              <a:rPr lang="en-US" sz="2400" cap="none" dirty="0"/>
              <a:t>&lt;activity </a:t>
            </a:r>
            <a:r>
              <a:rPr lang="en-US" sz="2400" cap="none" dirty="0" err="1"/>
              <a:t>android:name</a:t>
            </a:r>
            <a:r>
              <a:rPr lang="en-US" sz="2400" cap="none" dirty="0"/>
              <a:t>=“.</a:t>
            </a:r>
            <a:r>
              <a:rPr lang="en-US" sz="2400" cap="none" dirty="0" err="1"/>
              <a:t>ShareActivity</a:t>
            </a:r>
            <a:r>
              <a:rPr lang="en-US" sz="2400" cap="none" dirty="0"/>
              <a:t>"&gt;</a:t>
            </a:r>
          </a:p>
          <a:p>
            <a:pPr marL="0" indent="0">
              <a:buNone/>
            </a:pPr>
            <a:r>
              <a:rPr lang="en-US" sz="2400" cap="none" dirty="0"/>
              <a:t>  &lt;intent-filter&gt;</a:t>
            </a:r>
          </a:p>
          <a:p>
            <a:pPr marL="0" indent="0">
              <a:buNone/>
            </a:pPr>
            <a:r>
              <a:rPr lang="en-US" sz="2400" cap="none" dirty="0"/>
              <a:t>    &lt;action </a:t>
            </a:r>
            <a:r>
              <a:rPr lang="en-US" sz="2400" cap="none" dirty="0" err="1"/>
              <a:t>android:name</a:t>
            </a:r>
            <a:r>
              <a:rPr lang="en-US" sz="2400" cap="none" dirty="0"/>
              <a:t>="</a:t>
            </a:r>
            <a:r>
              <a:rPr lang="en-US" sz="2400" cap="none" dirty="0" err="1"/>
              <a:t>android.intent.action.SEND</a:t>
            </a:r>
            <a:r>
              <a:rPr lang="en-US" sz="2400" cap="none" dirty="0"/>
              <a:t>"/&gt;    </a:t>
            </a:r>
          </a:p>
          <a:p>
            <a:pPr marL="0" indent="0">
              <a:buNone/>
            </a:pPr>
            <a:r>
              <a:rPr lang="en-US" sz="2400" cap="none" dirty="0"/>
              <a:t>    ...</a:t>
            </a:r>
          </a:p>
          <a:p>
            <a:pPr marL="0" indent="0">
              <a:buNone/>
            </a:pPr>
            <a:r>
              <a:rPr lang="en-US" sz="2400" cap="none" dirty="0"/>
              <a:t>  &lt;/intent-filter&gt;</a:t>
            </a:r>
          </a:p>
          <a:p>
            <a:pPr marL="0" indent="0">
              <a:buNone/>
            </a:pPr>
            <a:r>
              <a:rPr lang="en-US" sz="2400" cap="none" dirty="0"/>
              <a:t>  &lt;intent-filter&gt;</a:t>
            </a:r>
          </a:p>
          <a:p>
            <a:pPr marL="0" indent="0">
              <a:buNone/>
            </a:pPr>
            <a:r>
              <a:rPr lang="en-US" sz="2400" cap="none" dirty="0"/>
              <a:t>    &lt;action </a:t>
            </a:r>
            <a:r>
              <a:rPr lang="en-US" sz="2400" cap="none" dirty="0" err="1"/>
              <a:t>android:name</a:t>
            </a:r>
            <a:r>
              <a:rPr lang="en-US" sz="2400" cap="none" dirty="0"/>
              <a:t>="</a:t>
            </a:r>
            <a:r>
              <a:rPr lang="en-US" sz="2400" cap="none" dirty="0" err="1"/>
              <a:t>android.intent.action.SEND_MULTIPLE</a:t>
            </a:r>
            <a:r>
              <a:rPr lang="en-US" sz="2400" cap="none" dirty="0"/>
              <a:t>"/&gt;</a:t>
            </a:r>
          </a:p>
          <a:p>
            <a:pPr marL="0" indent="0">
              <a:buNone/>
            </a:pPr>
            <a:r>
              <a:rPr lang="en-US" sz="2400" cap="none" dirty="0"/>
              <a:t>    ...</a:t>
            </a:r>
          </a:p>
          <a:p>
            <a:pPr marL="0" indent="0">
              <a:buNone/>
            </a:pPr>
            <a:r>
              <a:rPr lang="en-US" sz="2400" cap="none" dirty="0"/>
              <a:t>  &lt;/intent-filter&gt;</a:t>
            </a:r>
          </a:p>
          <a:p>
            <a:pPr marL="0" indent="0">
              <a:buNone/>
            </a:pPr>
            <a:r>
              <a:rPr lang="en-US" sz="2400" cap="none" dirty="0"/>
              <a:t>&lt;/activity&gt;</a:t>
            </a:r>
          </a:p>
          <a:p>
            <a:pPr marL="0" indent="0">
              <a:buNone/>
            </a:pPr>
            <a:endParaRPr lang="en-US" cap="none" dirty="0"/>
          </a:p>
          <a:p>
            <a:pPr marL="0" indent="0">
              <a:buNone/>
            </a:pPr>
            <a:endParaRPr lang="en-US" cap="none" dirty="0"/>
          </a:p>
          <a:p>
            <a:pPr marL="0" indent="0">
              <a:buNone/>
            </a:pPr>
            <a:endParaRPr lang="en-US" cap="none" dirty="0"/>
          </a:p>
          <a:p>
            <a:pPr marL="0" indent="0">
              <a:buNone/>
            </a:pPr>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p:txBody>
      </p:sp>
    </p:spTree>
    <p:extLst>
      <p:ext uri="{BB962C8B-B14F-4D97-AF65-F5344CB8AC3E}">
        <p14:creationId xmlns:p14="http://schemas.microsoft.com/office/powerpoint/2010/main" val="2881099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52862"/>
            <a:ext cx="10364451" cy="731312"/>
          </a:xfrm>
        </p:spPr>
        <p:txBody>
          <a:bodyPr>
            <a:normAutofit/>
          </a:bodyPr>
          <a:lstStyle/>
          <a:p>
            <a:r>
              <a:rPr lang="en" sz="4000" cap="none" dirty="0"/>
              <a:t>A filter can have multiple actions &amp; data</a:t>
            </a:r>
            <a:endParaRPr lang="en-US" sz="4000" cap="none" dirty="0"/>
          </a:p>
        </p:txBody>
      </p:sp>
      <p:sp>
        <p:nvSpPr>
          <p:cNvPr id="3" name="Content Placeholder 2"/>
          <p:cNvSpPr>
            <a:spLocks noGrp="1"/>
          </p:cNvSpPr>
          <p:nvPr>
            <p:ph sz="quarter" idx="13"/>
          </p:nvPr>
        </p:nvSpPr>
        <p:spPr>
          <a:xfrm>
            <a:off x="913774" y="1422400"/>
            <a:ext cx="10363826" cy="4673599"/>
          </a:xfrm>
        </p:spPr>
        <p:txBody>
          <a:bodyPr/>
          <a:lstStyle/>
          <a:p>
            <a:pPr marL="0" indent="0">
              <a:buNone/>
            </a:pPr>
            <a:r>
              <a:rPr lang="en-US" sz="2800" cap="none" dirty="0"/>
              <a:t>&lt;intent-filter&gt;</a:t>
            </a:r>
          </a:p>
          <a:p>
            <a:pPr marL="0" indent="0">
              <a:buNone/>
            </a:pPr>
            <a:r>
              <a:rPr lang="en-US" sz="2800" cap="none" dirty="0"/>
              <a:t>   &lt;action </a:t>
            </a:r>
            <a:r>
              <a:rPr lang="en-US" sz="2800" cap="none" dirty="0" err="1"/>
              <a:t>android:name</a:t>
            </a:r>
            <a:r>
              <a:rPr lang="en-US" sz="2800" cap="none" dirty="0"/>
              <a:t>="</a:t>
            </a:r>
            <a:r>
              <a:rPr lang="en-US" sz="2800" cap="none" dirty="0" err="1"/>
              <a:t>android.intent.action.SEND_MULTIPLE</a:t>
            </a:r>
            <a:r>
              <a:rPr lang="en-US" sz="2800" cap="none" dirty="0"/>
              <a:t>"/&gt;</a:t>
            </a:r>
          </a:p>
          <a:p>
            <a:pPr marL="0" indent="0">
              <a:buNone/>
            </a:pPr>
            <a:r>
              <a:rPr lang="en-US" sz="2800" cap="none" dirty="0"/>
              <a:t>  &lt;category </a:t>
            </a:r>
            <a:r>
              <a:rPr lang="en-US" sz="2800" cap="none" dirty="0" err="1"/>
              <a:t>android:name</a:t>
            </a:r>
            <a:r>
              <a:rPr lang="en-US" sz="2800" cap="none" dirty="0"/>
              <a:t>="</a:t>
            </a:r>
            <a:r>
              <a:rPr lang="en-US" sz="2800" cap="none" dirty="0" err="1"/>
              <a:t>android.intent.category.DEFAULT</a:t>
            </a:r>
            <a:r>
              <a:rPr lang="en-US" sz="2800" cap="none" dirty="0"/>
              <a:t>"/&gt;</a:t>
            </a:r>
          </a:p>
          <a:p>
            <a:pPr marL="0" indent="0">
              <a:buNone/>
            </a:pPr>
            <a:r>
              <a:rPr lang="en-US" sz="2800" cap="none" dirty="0"/>
              <a:t>  &lt;data </a:t>
            </a:r>
            <a:r>
              <a:rPr lang="en-US" sz="2800" cap="none" dirty="0" err="1"/>
              <a:t>android:mimeType</a:t>
            </a:r>
            <a:r>
              <a:rPr lang="en-US" sz="2800" cap="none" dirty="0"/>
              <a:t>="image/*"/&gt;</a:t>
            </a:r>
          </a:p>
          <a:p>
            <a:pPr marL="0" indent="0">
              <a:buNone/>
            </a:pPr>
            <a:r>
              <a:rPr lang="en-US" sz="2800" cap="none" dirty="0"/>
              <a:t>  &lt;data </a:t>
            </a:r>
            <a:r>
              <a:rPr lang="en-US" sz="2800" cap="none" dirty="0" err="1"/>
              <a:t>android:mimeType</a:t>
            </a:r>
            <a:r>
              <a:rPr lang="en-US" sz="2800" cap="none" dirty="0"/>
              <a:t>="video/*"/&gt;</a:t>
            </a:r>
          </a:p>
          <a:p>
            <a:pPr marL="0" indent="0">
              <a:buNone/>
            </a:pPr>
            <a:r>
              <a:rPr lang="en-US" sz="2800" cap="none" dirty="0"/>
              <a:t>&lt;/intent-filter&gt;</a:t>
            </a:r>
          </a:p>
          <a:p>
            <a:endParaRPr lang="en-US" cap="none" dirty="0"/>
          </a:p>
          <a:p>
            <a:pPr marL="0" indent="0">
              <a:buNone/>
            </a:pPr>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p:txBody>
      </p:sp>
    </p:spTree>
    <p:extLst>
      <p:ext uri="{BB962C8B-B14F-4D97-AF65-F5344CB8AC3E}">
        <p14:creationId xmlns:p14="http://schemas.microsoft.com/office/powerpoint/2010/main" val="3029677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313718"/>
            <a:ext cx="10364451" cy="847426"/>
          </a:xfrm>
        </p:spPr>
        <p:txBody>
          <a:bodyPr>
            <a:normAutofit/>
          </a:bodyPr>
          <a:lstStyle/>
          <a:p>
            <a:r>
              <a:rPr lang="en-US" sz="4400" cap="none" dirty="0"/>
              <a:t>Main Point 3</a:t>
            </a:r>
          </a:p>
        </p:txBody>
      </p:sp>
      <p:sp>
        <p:nvSpPr>
          <p:cNvPr id="3" name="Content Placeholder 2"/>
          <p:cNvSpPr>
            <a:spLocks noGrp="1"/>
          </p:cNvSpPr>
          <p:nvPr>
            <p:ph sz="quarter" idx="13"/>
          </p:nvPr>
        </p:nvSpPr>
        <p:spPr>
          <a:xfrm>
            <a:off x="507374" y="1438177"/>
            <a:ext cx="10929883" cy="4672337"/>
          </a:xfrm>
        </p:spPr>
        <p:txBody>
          <a:bodyPr>
            <a:noAutofit/>
          </a:bodyPr>
          <a:lstStyle/>
          <a:p>
            <a:r>
              <a:rPr lang="en-US" sz="2800" cap="none" dirty="0"/>
              <a:t>Intent Filters describe what ACTION, DATA, or CATEGORIES that component can handle. It defined inside your Android Manifest file also dynamically registered in code. It says what Intent can be handled by the event. </a:t>
            </a:r>
            <a:r>
              <a:rPr lang="en-US" sz="2800" b="1" i="1" cap="none" dirty="0"/>
              <a:t>Science of Consciousness: </a:t>
            </a:r>
            <a:r>
              <a:rPr lang="en-US" sz="2800" i="1" cap="none" dirty="0"/>
              <a:t>Through regular practice of TM, Thought leads to action, action leads to achievement in daily activities, and achievement leads to fulfillment. </a:t>
            </a:r>
          </a:p>
          <a:p>
            <a:pPr marL="457200" lvl="1" indent="0">
              <a:buNone/>
            </a:pPr>
            <a:endParaRPr lang="en-US" sz="2600" cap="none" dirty="0"/>
          </a:p>
        </p:txBody>
      </p:sp>
    </p:spTree>
    <p:extLst>
      <p:ext uri="{BB962C8B-B14F-4D97-AF65-F5344CB8AC3E}">
        <p14:creationId xmlns:p14="http://schemas.microsoft.com/office/powerpoint/2010/main" val="2375196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E041C5-C104-46DD-B751-8081C6F8A0A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360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55661"/>
            <a:ext cx="10364451" cy="934512"/>
          </a:xfrm>
        </p:spPr>
        <p:txBody>
          <a:bodyPr/>
          <a:lstStyle/>
          <a:p>
            <a:r>
              <a:rPr lang="en-US" dirty="0"/>
              <a:t>Agenda</a:t>
            </a:r>
          </a:p>
        </p:txBody>
      </p:sp>
      <p:sp>
        <p:nvSpPr>
          <p:cNvPr id="3" name="Content Placeholder 2"/>
          <p:cNvSpPr>
            <a:spLocks noGrp="1"/>
          </p:cNvSpPr>
          <p:nvPr>
            <p:ph sz="quarter" idx="13"/>
          </p:nvPr>
        </p:nvSpPr>
        <p:spPr>
          <a:xfrm>
            <a:off x="508000" y="1045029"/>
            <a:ext cx="10769600" cy="5557310"/>
          </a:xfrm>
        </p:spPr>
        <p:txBody>
          <a:bodyPr>
            <a:normAutofit fontScale="92500" lnSpcReduction="10000"/>
          </a:bodyPr>
          <a:lstStyle/>
          <a:p>
            <a:r>
              <a:rPr lang="en-US" sz="3200" cap="none" dirty="0"/>
              <a:t>Activities</a:t>
            </a:r>
          </a:p>
          <a:p>
            <a:r>
              <a:rPr lang="en-US" sz="3200" cap="none" dirty="0"/>
              <a:t>Implicit intents</a:t>
            </a:r>
          </a:p>
          <a:p>
            <a:pPr lvl="0"/>
            <a:r>
              <a:rPr lang="en-US" sz="3200" cap="none" dirty="0"/>
              <a:t>Explicit intents</a:t>
            </a:r>
          </a:p>
          <a:p>
            <a:pPr lvl="0"/>
            <a:r>
              <a:rPr lang="en-US" sz="3200" cap="none" dirty="0"/>
              <a:t>Hands on example </a:t>
            </a:r>
          </a:p>
          <a:p>
            <a:pPr lvl="1"/>
            <a:r>
              <a:rPr lang="en-US" sz="2800" cap="none" dirty="0"/>
              <a:t>Explicit event - send a message from one activity to another activity.</a:t>
            </a:r>
          </a:p>
          <a:p>
            <a:pPr lvl="1"/>
            <a:r>
              <a:rPr lang="en-US" sz="2800" cap="none" dirty="0"/>
              <a:t>Implicit event – sending message through e-mail, dial up screen and WhatsApp</a:t>
            </a:r>
          </a:p>
          <a:p>
            <a:pPr lvl="0"/>
            <a:r>
              <a:rPr lang="en-US" sz="3200" cap="none" dirty="0"/>
              <a:t>Intent Filters</a:t>
            </a:r>
          </a:p>
          <a:p>
            <a:pPr lvl="0"/>
            <a:r>
              <a:rPr lang="en-US" sz="3200" cap="none" dirty="0"/>
              <a:t>Getting result from the activity</a:t>
            </a:r>
          </a:p>
          <a:p>
            <a:endParaRPr lang="en-US" dirty="0"/>
          </a:p>
        </p:txBody>
      </p:sp>
    </p:spTree>
    <p:extLst>
      <p:ext uri="{BB962C8B-B14F-4D97-AF65-F5344CB8AC3E}">
        <p14:creationId xmlns:p14="http://schemas.microsoft.com/office/powerpoint/2010/main" val="218782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947" y="371775"/>
            <a:ext cx="10364451" cy="847426"/>
          </a:xfrm>
        </p:spPr>
        <p:txBody>
          <a:bodyPr/>
          <a:lstStyle/>
          <a:p>
            <a:r>
              <a:rPr lang="en-US" dirty="0"/>
              <a:t>ACTIVITY &amp; Intent</a:t>
            </a:r>
          </a:p>
        </p:txBody>
      </p:sp>
      <p:sp>
        <p:nvSpPr>
          <p:cNvPr id="3" name="Content Placeholder 2"/>
          <p:cNvSpPr>
            <a:spLocks noGrp="1"/>
          </p:cNvSpPr>
          <p:nvPr>
            <p:ph sz="quarter" idx="13"/>
          </p:nvPr>
        </p:nvSpPr>
        <p:spPr>
          <a:xfrm>
            <a:off x="203199" y="1219204"/>
            <a:ext cx="6256079" cy="5080000"/>
          </a:xfrm>
        </p:spPr>
        <p:txBody>
          <a:bodyPr>
            <a:normAutofit fontScale="92500"/>
          </a:bodyPr>
          <a:lstStyle/>
          <a:p>
            <a:pPr lvl="0"/>
            <a:r>
              <a:rPr lang="en-US" sz="2800" b="1" cap="none" dirty="0"/>
              <a:t>An </a:t>
            </a:r>
            <a:r>
              <a:rPr lang="en-US" sz="2800" b="1" cap="none" dirty="0">
                <a:sym typeface="Consolas"/>
              </a:rPr>
              <a:t>Activity</a:t>
            </a:r>
            <a:r>
              <a:rPr lang="en-US" sz="2800" b="1" cap="none" dirty="0"/>
              <a:t> is an application component</a:t>
            </a:r>
          </a:p>
          <a:p>
            <a:r>
              <a:rPr lang="en-US" sz="2800" cap="none" dirty="0"/>
              <a:t>First activity user sees is typically called “Main activity"</a:t>
            </a:r>
          </a:p>
          <a:p>
            <a:pPr lvl="0"/>
            <a:r>
              <a:rPr lang="en" sz="2800" b="1" cap="none" dirty="0">
                <a:sym typeface="Arial"/>
              </a:rPr>
              <a:t>To implement new activities</a:t>
            </a:r>
          </a:p>
          <a:p>
            <a:pPr marL="800100" lvl="1" indent="-342900">
              <a:buSzPct val="93000"/>
              <a:buFont typeface="+mj-lt"/>
              <a:buAutoNum type="arabicPeriod"/>
            </a:pPr>
            <a:r>
              <a:rPr lang="en-US" sz="2400" cap="none" dirty="0"/>
              <a:t>Define layout in XML</a:t>
            </a:r>
          </a:p>
          <a:p>
            <a:pPr marL="800100" lvl="1" indent="-342900">
              <a:buSzPct val="93000"/>
              <a:buFont typeface="+mj-lt"/>
              <a:buAutoNum type="arabicPeriod"/>
            </a:pPr>
            <a:r>
              <a:rPr lang="en-US" sz="2400" cap="none" dirty="0"/>
              <a:t>Define Activity Kotlin class </a:t>
            </a:r>
          </a:p>
          <a:p>
            <a:pPr lvl="2">
              <a:buSzPct val="93000"/>
            </a:pPr>
            <a:r>
              <a:rPr lang="en-US" sz="2000" cap="none" dirty="0"/>
              <a:t>extends </a:t>
            </a:r>
            <a:r>
              <a:rPr lang="en-US" sz="2000" cap="none" dirty="0" err="1"/>
              <a:t>AppCompatActivity</a:t>
            </a:r>
            <a:endParaRPr lang="en-US" sz="2000" cap="none" dirty="0"/>
          </a:p>
          <a:p>
            <a:pPr marL="800100" lvl="1" indent="-342900">
              <a:buSzPct val="93000"/>
              <a:buFont typeface="+mj-lt"/>
              <a:buAutoNum type="arabicPeriod"/>
            </a:pPr>
            <a:r>
              <a:rPr lang="en-US" sz="2400" cap="none" dirty="0"/>
              <a:t>Connect Activity with Layout </a:t>
            </a:r>
          </a:p>
          <a:p>
            <a:pPr lvl="2">
              <a:buSzPct val="93000"/>
            </a:pPr>
            <a:r>
              <a:rPr lang="en-US" sz="2000" cap="none" dirty="0"/>
              <a:t>Set content view in </a:t>
            </a:r>
            <a:r>
              <a:rPr lang="en-US" sz="2000" cap="none" dirty="0" err="1"/>
              <a:t>onCreate</a:t>
            </a:r>
            <a:r>
              <a:rPr lang="en-US" sz="2000" cap="none" dirty="0"/>
              <a:t>()</a:t>
            </a:r>
          </a:p>
          <a:p>
            <a:pPr marL="800100" lvl="1" indent="-342900">
              <a:buSzPct val="93000"/>
              <a:buFont typeface="+mj-lt"/>
              <a:buAutoNum type="arabicPeriod"/>
            </a:pPr>
            <a:r>
              <a:rPr lang="en-US" sz="2400" cap="none" dirty="0"/>
              <a:t>Declare Activity in the Android manifest</a:t>
            </a:r>
          </a:p>
          <a:p>
            <a:endParaRPr lang="en-US" cap="none" dirty="0"/>
          </a:p>
        </p:txBody>
      </p:sp>
      <p:sp>
        <p:nvSpPr>
          <p:cNvPr id="4" name="Content Placeholder 3"/>
          <p:cNvSpPr>
            <a:spLocks noGrp="1"/>
          </p:cNvSpPr>
          <p:nvPr>
            <p:ph sz="quarter" idx="14"/>
          </p:nvPr>
        </p:nvSpPr>
        <p:spPr>
          <a:xfrm>
            <a:off x="6459278" y="1217541"/>
            <a:ext cx="5352143" cy="5268684"/>
          </a:xfrm>
        </p:spPr>
        <p:txBody>
          <a:bodyPr/>
          <a:lstStyle/>
          <a:p>
            <a:pPr lvl="0"/>
            <a:r>
              <a:rPr lang="en-US" sz="2800" cap="none" dirty="0"/>
              <a:t>An Intent is a messaging object used to request an action from another app component (activity, service or broadcast) via the android system.  </a:t>
            </a:r>
          </a:p>
          <a:p>
            <a:pPr lvl="0"/>
            <a:r>
              <a:rPr lang="en-US" sz="2800" cap="none" dirty="0"/>
              <a:t>An Intent can be used to:</a:t>
            </a:r>
          </a:p>
          <a:p>
            <a:pPr lvl="1"/>
            <a:r>
              <a:rPr lang="en-US" sz="2400" cap="none" dirty="0"/>
              <a:t>start an Activity</a:t>
            </a:r>
          </a:p>
          <a:p>
            <a:pPr lvl="1"/>
            <a:r>
              <a:rPr lang="en-US" sz="2400" cap="none" dirty="0"/>
              <a:t>start a Service</a:t>
            </a:r>
          </a:p>
          <a:p>
            <a:pPr lvl="1"/>
            <a:r>
              <a:rPr lang="en-US" sz="2400" cap="none" dirty="0"/>
              <a:t>deliver a Broadcast</a:t>
            </a:r>
          </a:p>
          <a:p>
            <a:endParaRPr lang="en-US" cap="none" dirty="0"/>
          </a:p>
        </p:txBody>
      </p:sp>
    </p:spTree>
    <p:extLst>
      <p:ext uri="{BB962C8B-B14F-4D97-AF65-F5344CB8AC3E}">
        <p14:creationId xmlns:p14="http://schemas.microsoft.com/office/powerpoint/2010/main" val="214096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816145"/>
          </a:xfrm>
        </p:spPr>
        <p:txBody>
          <a:bodyPr/>
          <a:lstStyle/>
          <a:p>
            <a:r>
              <a:rPr lang="en-US" cap="none" dirty="0"/>
              <a:t>Introduction to Intents</a:t>
            </a:r>
          </a:p>
        </p:txBody>
      </p:sp>
      <p:sp>
        <p:nvSpPr>
          <p:cNvPr id="3" name="Content Placeholder 2"/>
          <p:cNvSpPr>
            <a:spLocks noGrp="1"/>
          </p:cNvSpPr>
          <p:nvPr>
            <p:ph sz="quarter" idx="13"/>
          </p:nvPr>
        </p:nvSpPr>
        <p:spPr>
          <a:xfrm>
            <a:off x="631370" y="947057"/>
            <a:ext cx="11326949" cy="4907048"/>
          </a:xfrm>
        </p:spPr>
        <p:txBody>
          <a:bodyPr>
            <a:normAutofit/>
          </a:bodyPr>
          <a:lstStyle/>
          <a:p>
            <a:r>
              <a:rPr lang="en-US" sz="2400" cap="none" dirty="0"/>
              <a:t>We’re going to show you how to build apps with multiple activities, and how you can get your apps talking to each other using intents.</a:t>
            </a:r>
          </a:p>
          <a:p>
            <a:r>
              <a:rPr lang="en-US" sz="2400" cap="none" dirty="0"/>
              <a:t>Intents are multi-purpose communication tools, and the Intent class provides different constructors depending on what you are using the intent to do.</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372920" y="3018971"/>
            <a:ext cx="6716652" cy="3817257"/>
          </a:xfrm>
          <a:prstGeom prst="rect">
            <a:avLst/>
          </a:prstGeom>
          <a:noFill/>
          <a:ln>
            <a:noFill/>
          </a:ln>
        </p:spPr>
      </p:pic>
    </p:spTree>
    <p:extLst>
      <p:ext uri="{BB962C8B-B14F-4D97-AF65-F5344CB8AC3E}">
        <p14:creationId xmlns:p14="http://schemas.microsoft.com/office/powerpoint/2010/main" val="1519470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589" y="92204"/>
            <a:ext cx="10364451" cy="1052628"/>
          </a:xfrm>
        </p:spPr>
        <p:txBody>
          <a:bodyPr/>
          <a:lstStyle/>
          <a:p>
            <a:r>
              <a:rPr lang="en-US" cap="none" dirty="0"/>
              <a:t>Types of intents</a:t>
            </a:r>
          </a:p>
        </p:txBody>
      </p:sp>
      <p:sp>
        <p:nvSpPr>
          <p:cNvPr id="3" name="Content Placeholder 2"/>
          <p:cNvSpPr>
            <a:spLocks noGrp="1"/>
          </p:cNvSpPr>
          <p:nvPr>
            <p:ph sz="quarter" idx="13"/>
          </p:nvPr>
        </p:nvSpPr>
        <p:spPr>
          <a:xfrm>
            <a:off x="487680" y="1021080"/>
            <a:ext cx="11262360" cy="5744716"/>
          </a:xfrm>
        </p:spPr>
        <p:txBody>
          <a:bodyPr>
            <a:normAutofit fontScale="85000" lnSpcReduction="20000"/>
          </a:bodyPr>
          <a:lstStyle/>
          <a:p>
            <a:r>
              <a:rPr lang="en-US" sz="2800" b="1" cap="none" dirty="0"/>
              <a:t>Explicit intents[user defined]</a:t>
            </a:r>
            <a:r>
              <a:rPr lang="en-US" sz="2800" cap="none" dirty="0"/>
              <a:t> specify the component to start by name (the fully-qualified class name). You'll typically use an explicit intent to start a component in your own app, because you know the class name of the activity or service you want to start. For example, you can start a new activity in response to a user action or start a service to download a file in the background.</a:t>
            </a:r>
          </a:p>
          <a:p>
            <a:pPr>
              <a:buSzPts val="2400"/>
            </a:pPr>
            <a:r>
              <a:rPr lang="en-US" sz="2800" b="1" cap="none" dirty="0"/>
              <a:t>Implicit intents[API]</a:t>
            </a:r>
            <a:r>
              <a:rPr lang="en-US" sz="2800" cap="none" dirty="0"/>
              <a:t> An implicit intent allows you to start an activity in another app by describing an action you intend to perform, such as "share an article", "view a map", or "take a picture“. An implicit intent specifies an action and may provide data with which to perform the action. Implicit intents do not specify the target activity class, just the intended action.</a:t>
            </a:r>
          </a:p>
          <a:p>
            <a:r>
              <a:rPr lang="en-US" sz="2800" cap="none" dirty="0"/>
              <a:t>Intents are created using </a:t>
            </a:r>
            <a:r>
              <a:rPr lang="en-US" sz="2800" b="1" cap="none" dirty="0"/>
              <a:t>Intent</a:t>
            </a:r>
            <a:r>
              <a:rPr lang="en-US" sz="2800" cap="none" dirty="0"/>
              <a:t> class. Following are the major methods in Intents class.</a:t>
            </a:r>
          </a:p>
          <a:p>
            <a:pPr marL="0" indent="0">
              <a:buNone/>
            </a:pPr>
            <a:r>
              <a:rPr lang="en-US" sz="2800" cap="none" dirty="0"/>
              <a:t>	</a:t>
            </a:r>
            <a:r>
              <a:rPr lang="en-US" sz="2800" b="1" cap="none" dirty="0" err="1"/>
              <a:t>setAction</a:t>
            </a:r>
            <a:r>
              <a:rPr lang="en-US" sz="2800" b="1" cap="none" dirty="0"/>
              <a:t>()                 </a:t>
            </a:r>
            <a:r>
              <a:rPr lang="en-US" sz="2800" b="1" cap="none" dirty="0" err="1"/>
              <a:t>setData</a:t>
            </a:r>
            <a:r>
              <a:rPr lang="en-US" sz="2800" b="1" cap="none" dirty="0"/>
              <a:t>()                  </a:t>
            </a:r>
            <a:r>
              <a:rPr lang="en-US" sz="2800" b="1" cap="none" dirty="0" err="1"/>
              <a:t>putExtra</a:t>
            </a:r>
            <a:r>
              <a:rPr lang="en-US" sz="2800" b="1" cap="none" dirty="0"/>
              <a:t>()</a:t>
            </a:r>
          </a:p>
          <a:p>
            <a:pPr marL="0" indent="0">
              <a:buNone/>
            </a:pPr>
            <a:r>
              <a:rPr lang="en-US" sz="2800" b="1" cap="none" dirty="0"/>
              <a:t>	</a:t>
            </a:r>
            <a:r>
              <a:rPr lang="en-US" sz="2800" b="1" cap="none" dirty="0" err="1"/>
              <a:t>setComponent</a:t>
            </a:r>
            <a:r>
              <a:rPr lang="en-US" sz="2800" b="1" cap="none" dirty="0"/>
              <a:t>()          </a:t>
            </a:r>
            <a:r>
              <a:rPr lang="en-US" sz="2800" b="1" cap="none" dirty="0" err="1"/>
              <a:t>setType</a:t>
            </a:r>
            <a:r>
              <a:rPr lang="en-US" sz="2800" b="1" cap="none" dirty="0"/>
              <a:t>()                  </a:t>
            </a:r>
            <a:r>
              <a:rPr lang="en-US" sz="2800" b="1" cap="none" dirty="0" err="1"/>
              <a:t>getExtra</a:t>
            </a:r>
            <a:r>
              <a:rPr lang="en-US" sz="2800" b="1" cap="none" dirty="0"/>
              <a:t>()</a:t>
            </a:r>
          </a:p>
          <a:p>
            <a:endParaRPr lang="en-US" sz="2800" cap="none" dirty="0"/>
          </a:p>
          <a:p>
            <a:endParaRPr lang="en-US" sz="2800" cap="none" dirty="0"/>
          </a:p>
          <a:p>
            <a:endParaRPr lang="en-US" dirty="0"/>
          </a:p>
        </p:txBody>
      </p:sp>
    </p:spTree>
    <p:extLst>
      <p:ext uri="{BB962C8B-B14F-4D97-AF65-F5344CB8AC3E}">
        <p14:creationId xmlns:p14="http://schemas.microsoft.com/office/powerpoint/2010/main" val="383943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10444"/>
            <a:ext cx="10364451" cy="816145"/>
          </a:xfrm>
        </p:spPr>
        <p:txBody>
          <a:bodyPr/>
          <a:lstStyle/>
          <a:p>
            <a:r>
              <a:rPr lang="en-US" cap="none" dirty="0"/>
              <a:t>Hands on Example 1 – Explicit Intent</a:t>
            </a:r>
          </a:p>
        </p:txBody>
      </p:sp>
      <p:sp>
        <p:nvSpPr>
          <p:cNvPr id="3" name="Content Placeholder 2"/>
          <p:cNvSpPr>
            <a:spLocks noGrp="1"/>
          </p:cNvSpPr>
          <p:nvPr>
            <p:ph sz="quarter" idx="13"/>
          </p:nvPr>
        </p:nvSpPr>
        <p:spPr>
          <a:xfrm>
            <a:off x="331076" y="1026589"/>
            <a:ext cx="11493062" cy="4981903"/>
          </a:xfrm>
        </p:spPr>
        <p:txBody>
          <a:bodyPr/>
          <a:lstStyle/>
          <a:p>
            <a:pPr marL="0" indent="0">
              <a:buNone/>
            </a:pPr>
            <a:r>
              <a:rPr lang="en-US" sz="2400" b="1" cap="none" dirty="0"/>
              <a:t>Problem : </a:t>
            </a:r>
            <a:r>
              <a:rPr lang="en-US" sz="2400" cap="none" dirty="0"/>
              <a:t>Send a message from one activity to another activity.</a:t>
            </a:r>
          </a:p>
          <a:p>
            <a:pPr marL="0" indent="0">
              <a:buNone/>
            </a:pPr>
            <a:endParaRPr lang="en-US" cap="non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86" y="1538773"/>
            <a:ext cx="11776842"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86" y="3900644"/>
            <a:ext cx="11776842"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8253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3772</TotalTime>
  <Words>3858</Words>
  <Application>Microsoft Office PowerPoint</Application>
  <PresentationFormat>Widescreen</PresentationFormat>
  <Paragraphs>372</Paragraphs>
  <Slides>46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Consolas</vt:lpstr>
      <vt:lpstr>Gill Sans</vt:lpstr>
      <vt:lpstr>Gill Sans Light</vt:lpstr>
      <vt:lpstr>Roboto</vt:lpstr>
      <vt:lpstr>Times New Roman</vt:lpstr>
      <vt:lpstr>Tw Cen MT</vt:lpstr>
      <vt:lpstr>Droplet</vt:lpstr>
      <vt:lpstr>PowerPoint Presentation</vt:lpstr>
      <vt:lpstr>PowerPoint Presentation</vt:lpstr>
      <vt:lpstr>PowerPoint Presentation</vt:lpstr>
      <vt:lpstr>Wholeness</vt:lpstr>
      <vt:lpstr>Agenda</vt:lpstr>
      <vt:lpstr>ACTIVITY &amp; Intent</vt:lpstr>
      <vt:lpstr>Introduction to Intents</vt:lpstr>
      <vt:lpstr>Types of intents</vt:lpstr>
      <vt:lpstr>Hands on Example 1 – Explicit Intent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Point 1</vt:lpstr>
      <vt:lpstr>Implicit intents</vt:lpstr>
      <vt:lpstr>Implicit Intents - Examples</vt:lpstr>
      <vt:lpstr>Avoid exceptions and crashes</vt:lpstr>
      <vt:lpstr>Hands on Example 2 – Implicit Intent</vt:lpstr>
      <vt:lpstr>Design Screen</vt:lpstr>
      <vt:lpstr>Implicit intent to send message</vt:lpstr>
      <vt:lpstr>After clicking SENDIMPLICIT button </vt:lpstr>
      <vt:lpstr>Implicit intent – dial screen</vt:lpstr>
      <vt:lpstr>After clicking DIAL button</vt:lpstr>
      <vt:lpstr>Implicit intent-whatsapp</vt:lpstr>
      <vt:lpstr>How to know the installed app package name</vt:lpstr>
      <vt:lpstr>After clicking whatsapp Button</vt:lpstr>
      <vt:lpstr>PowerPoint Presentation</vt:lpstr>
      <vt:lpstr> Frequently used Implicit Intents</vt:lpstr>
      <vt:lpstr>Main Point 2</vt:lpstr>
      <vt:lpstr>Getting a result back from an activity</vt:lpstr>
      <vt:lpstr>PowerPoint Presentation</vt:lpstr>
      <vt:lpstr>Fetching the result</vt:lpstr>
      <vt:lpstr>Getting a result back from other activity</vt:lpstr>
      <vt:lpstr>Getting a result back from a child activity</vt:lpstr>
      <vt:lpstr>Intent Filters</vt:lpstr>
      <vt:lpstr>Why do you need Intent Filters</vt:lpstr>
      <vt:lpstr>Intent Filters: Action, Category and Data</vt:lpstr>
      <vt:lpstr>Registering activity in Manifest</vt:lpstr>
      <vt:lpstr>An activity can have Multiple filters</vt:lpstr>
      <vt:lpstr>A filter can have multiple actions &amp; data</vt:lpstr>
      <vt:lpstr>Main Point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 4 </dc:title>
  <dc:creator>Renuka Mohanraj</dc:creator>
  <cp:lastModifiedBy>Renuka Mohanraj</cp:lastModifiedBy>
  <cp:revision>263</cp:revision>
  <dcterms:created xsi:type="dcterms:W3CDTF">2017-03-23T18:13:14Z</dcterms:created>
  <dcterms:modified xsi:type="dcterms:W3CDTF">2021-10-18T15:15:13Z</dcterms:modified>
</cp:coreProperties>
</file>